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52"/>
  </p:notesMasterIdLst>
  <p:sldIdLst>
    <p:sldId id="256" r:id="rId2"/>
    <p:sldId id="265" r:id="rId3"/>
    <p:sldId id="266" r:id="rId4"/>
    <p:sldId id="324" r:id="rId5"/>
    <p:sldId id="330" r:id="rId6"/>
    <p:sldId id="334" r:id="rId7"/>
    <p:sldId id="335" r:id="rId8"/>
    <p:sldId id="333" r:id="rId9"/>
    <p:sldId id="329" r:id="rId10"/>
    <p:sldId id="348" r:id="rId11"/>
    <p:sldId id="332" r:id="rId12"/>
    <p:sldId id="358" r:id="rId13"/>
    <p:sldId id="338" r:id="rId14"/>
    <p:sldId id="337" r:id="rId15"/>
    <p:sldId id="351" r:id="rId16"/>
    <p:sldId id="359" r:id="rId17"/>
    <p:sldId id="352" r:id="rId18"/>
    <p:sldId id="326" r:id="rId19"/>
    <p:sldId id="325" r:id="rId20"/>
    <p:sldId id="268" r:id="rId21"/>
    <p:sldId id="269" r:id="rId22"/>
    <p:sldId id="271" r:id="rId23"/>
    <p:sldId id="272" r:id="rId24"/>
    <p:sldId id="270" r:id="rId25"/>
    <p:sldId id="267" r:id="rId26"/>
    <p:sldId id="273" r:id="rId27"/>
    <p:sldId id="276" r:id="rId28"/>
    <p:sldId id="290" r:id="rId29"/>
    <p:sldId id="277" r:id="rId30"/>
    <p:sldId id="278" r:id="rId31"/>
    <p:sldId id="323" r:id="rId32"/>
    <p:sldId id="340" r:id="rId33"/>
    <p:sldId id="279" r:id="rId34"/>
    <p:sldId id="280" r:id="rId35"/>
    <p:sldId id="282" r:id="rId36"/>
    <p:sldId id="281" r:id="rId37"/>
    <p:sldId id="284" r:id="rId38"/>
    <p:sldId id="283" r:id="rId39"/>
    <p:sldId id="285" r:id="rId40"/>
    <p:sldId id="286" r:id="rId41"/>
    <p:sldId id="287" r:id="rId42"/>
    <p:sldId id="293" r:id="rId43"/>
    <p:sldId id="288" r:id="rId44"/>
    <p:sldId id="360" r:id="rId45"/>
    <p:sldId id="301" r:id="rId46"/>
    <p:sldId id="361" r:id="rId47"/>
    <p:sldId id="362" r:id="rId48"/>
    <p:sldId id="354" r:id="rId49"/>
    <p:sldId id="363" r:id="rId50"/>
    <p:sldId id="353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4337" autoAdjust="0"/>
  </p:normalViewPr>
  <p:slideViewPr>
    <p:cSldViewPr snapToGrid="0">
      <p:cViewPr varScale="1">
        <p:scale>
          <a:sx n="90" d="100"/>
          <a:sy n="90" d="100"/>
        </p:scale>
        <p:origin x="422" y="5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27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1" y="0"/>
            <a:ext cx="91318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12000" y="4924425"/>
            <a:ext cx="9132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FCE5CD"/>
                </a:solidFill>
              </a:rPr>
              <a:t>Beamline Optics and Modeling School 2023 (BLOMS)</a:t>
            </a:r>
            <a:endParaRPr sz="1000" b="1">
              <a:solidFill>
                <a:srgbClr val="FCE5CD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0625" y="57575"/>
            <a:ext cx="89943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2150" y="558925"/>
            <a:ext cx="91317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                              </a:t>
            </a:r>
            <a:r>
              <a:rPr lang="en-GB" sz="1000" b="1" dirty="0">
                <a:solidFill>
                  <a:srgbClr val="FCE5CD"/>
                </a:solidFill>
              </a:rPr>
              <a:t>XOPPY                                                                    M. Sanchez del Rio</a:t>
            </a:r>
            <a:r>
              <a:rPr lang="en" sz="1000" b="1" dirty="0">
                <a:solidFill>
                  <a:srgbClr val="FCE5CD"/>
                </a:solidFill>
              </a:rPr>
              <a:t> 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57675" y="62425"/>
            <a:ext cx="90396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727200" y="113400"/>
            <a:ext cx="8236800" cy="44712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733122C9-A0B9-462F-8757-0847AD287B6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2716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885951"/>
            <a:ext cx="7772400" cy="1021556"/>
          </a:xfrm>
        </p:spPr>
        <p:txBody>
          <a:bodyPr anchor="t"/>
          <a:lstStyle>
            <a:lvl1pPr algn="l">
              <a:defRPr sz="3000" b="1" cap="none" baseline="0"/>
            </a:lvl1pPr>
          </a:lstStyle>
          <a:p>
            <a:r>
              <a:rPr lang="en-US" dirty="0"/>
              <a:t>Section heading – option 1</a:t>
            </a:r>
          </a:p>
        </p:txBody>
      </p:sp>
    </p:spTree>
    <p:extLst>
      <p:ext uri="{BB962C8B-B14F-4D97-AF65-F5344CB8AC3E}">
        <p14:creationId xmlns:p14="http://schemas.microsoft.com/office/powerpoint/2010/main" val="1624561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207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573528"/>
            <a:ext cx="8236800" cy="405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225"/>
              </a:spcAft>
              <a:buSzPct val="80000"/>
              <a:defRPr/>
            </a:lvl4pPr>
            <a:lvl5pPr>
              <a:spcAft>
                <a:spcPts val="225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759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64" r:id="rId4"/>
    <p:sldLayoutId id="2147483678" r:id="rId5"/>
    <p:sldLayoutId id="2147483679" r:id="rId6"/>
    <p:sldLayoutId id="214748368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2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6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4.wmf"/><Relationship Id="rId11" Type="http://schemas.openxmlformats.org/officeDocument/2006/relationships/image" Target="../media/image49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48.png"/><Relationship Id="rId4" Type="http://schemas.openxmlformats.org/officeDocument/2006/relationships/hyperlink" Target="https://doi.org/10.1107/S160057751901213X" TargetMode="External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oi.org/10.1107/S160057751901213X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dx.doi.org/10.1117/12.893911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://dx.doi.org/10.1063/1.1147376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30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40.png"/><Relationship Id="rId9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190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74.png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30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43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jacow.org/medsi2020/papers/wepb17.pdf" TargetMode="External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hyperlink" Target="https://henke.lbl.gov/optical_constants/" TargetMode="External"/><Relationship Id="rId3" Type="http://schemas.openxmlformats.org/officeDocument/2006/relationships/hyperlink" Target="https://github.com/tschoonj/xraylib" TargetMode="External"/><Relationship Id="rId7" Type="http://schemas.openxmlformats.org/officeDocument/2006/relationships/image" Target="../media/image107.png"/><Relationship Id="rId12" Type="http://schemas.openxmlformats.org/officeDocument/2006/relationships/hyperlink" Target="https://x-server.gmca.aps.anl.gov/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11" Type="http://schemas.openxmlformats.org/officeDocument/2006/relationships/hyperlink" Target="https://physics.nist.gov/PhysRefData/Xcom/html/xcom1.html" TargetMode="External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image" Target="../media/image115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gif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143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0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Light_beam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b="0" dirty="0"/>
              <a:t>Introduction to XOPPY</a:t>
            </a:r>
            <a:endParaRPr dirty="0"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Basics X-ray Optics calculations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B987C6-1497-4CE0-A58B-7E1BD7C97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C8E4DE9-B12B-4C4C-B4EE-7541AB0013A1}"/>
              </a:ext>
            </a:extLst>
          </p:cNvPr>
          <p:cNvSpPr txBox="1">
            <a:spLocks/>
          </p:cNvSpPr>
          <p:nvPr/>
        </p:nvSpPr>
        <p:spPr>
          <a:xfrm>
            <a:off x="0" y="8626"/>
            <a:ext cx="9039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  <a:defRPr sz="2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How the beam propagates through components – Optical Elements</a:t>
            </a:r>
            <a:endParaRPr lang="en-GB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E0D10-2078-4720-857A-FA9D6510C762}"/>
              </a:ext>
            </a:extLst>
          </p:cNvPr>
          <p:cNvSpPr txBox="1"/>
          <p:nvPr/>
        </p:nvSpPr>
        <p:spPr>
          <a:xfrm>
            <a:off x="743340" y="848596"/>
            <a:ext cx="78160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Geometrical model (change propagation)                                        Physical model (change the intensity)</a:t>
            </a:r>
          </a:p>
          <a:p>
            <a:endParaRPr lang="en-US" sz="1100" dirty="0"/>
          </a:p>
          <a:p>
            <a:r>
              <a:rPr lang="en-US" sz="1100" dirty="0"/>
              <a:t>[change the ray direction or the wave phase]                                       [change the intensity via the electric field]</a:t>
            </a:r>
          </a:p>
          <a:p>
            <a:endParaRPr lang="en-US" sz="1100" dirty="0"/>
          </a:p>
          <a:p>
            <a:r>
              <a:rPr lang="en-US" sz="1100" dirty="0"/>
              <a:t>                              IDEAL LENS                                                                        IDEAL ATTENUATOR </a:t>
            </a:r>
          </a:p>
          <a:p>
            <a:endParaRPr lang="en-US" sz="11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D06D36-6302-4DCA-9E12-589C97B5EA83}"/>
              </a:ext>
            </a:extLst>
          </p:cNvPr>
          <p:cNvGrpSpPr/>
          <p:nvPr/>
        </p:nvGrpSpPr>
        <p:grpSpPr>
          <a:xfrm>
            <a:off x="4648167" y="1822038"/>
            <a:ext cx="2308879" cy="1216214"/>
            <a:chOff x="4430879" y="3269623"/>
            <a:chExt cx="2651666" cy="15851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6F9F3B-CD5B-4923-BB00-BC7079DFF9EB}"/>
                </a:ext>
              </a:extLst>
            </p:cNvPr>
            <p:cNvSpPr txBox="1"/>
            <p:nvPr/>
          </p:nvSpPr>
          <p:spPr>
            <a:xfrm>
              <a:off x="4974292" y="4568546"/>
              <a:ext cx="2004958" cy="2862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822960">
                <a:buClrTx/>
              </a:pPr>
              <a:r>
                <a:rPr lang="en-US" sz="1260" kern="1200" dirty="0">
                  <a:solidFill>
                    <a:srgbClr val="002060"/>
                  </a:solidFill>
                  <a:ea typeface="+mn-ea"/>
                  <a:cs typeface="+mn-cs"/>
                </a:rPr>
                <a:t>material &amp; density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F1D6A5B-A44A-42ED-B2B5-BC5841786ABA}"/>
                </a:ext>
              </a:extLst>
            </p:cNvPr>
            <p:cNvGrpSpPr/>
            <p:nvPr/>
          </p:nvGrpSpPr>
          <p:grpSpPr>
            <a:xfrm>
              <a:off x="4430879" y="3269623"/>
              <a:ext cx="2651666" cy="1277488"/>
              <a:chOff x="4430879" y="3269623"/>
              <a:chExt cx="2651666" cy="1277488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C3A33CD-5EC7-4937-B7EA-105DFDC04609}"/>
                  </a:ext>
                </a:extLst>
              </p:cNvPr>
              <p:cNvCxnSpPr/>
              <p:nvPr/>
            </p:nvCxnSpPr>
            <p:spPr>
              <a:xfrm>
                <a:off x="4870999" y="4123582"/>
                <a:ext cx="2211546" cy="0"/>
              </a:xfrm>
              <a:prstGeom prst="line">
                <a:avLst/>
              </a:prstGeom>
              <a:ln w="57150">
                <a:solidFill>
                  <a:srgbClr val="ED770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092C14-1AAF-48AD-B78A-F254A3FB68DA}"/>
                  </a:ext>
                </a:extLst>
              </p:cNvPr>
              <p:cNvSpPr txBox="1"/>
              <p:nvPr/>
            </p:nvSpPr>
            <p:spPr>
              <a:xfrm>
                <a:off x="5508849" y="3269623"/>
                <a:ext cx="1184547" cy="313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822960">
                  <a:buClrTx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thickness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5B8D8E-69F8-4D92-AD47-5809B61F2EC5}"/>
                  </a:ext>
                </a:extLst>
              </p:cNvPr>
              <p:cNvSpPr txBox="1"/>
              <p:nvPr/>
            </p:nvSpPr>
            <p:spPr>
              <a:xfrm>
                <a:off x="4430879" y="3819767"/>
                <a:ext cx="1077970" cy="535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 defTabSz="822960">
                  <a:buClrTx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X-ray beam</a:t>
                </a:r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8479B88C-5D0C-4C79-A99F-DCC611C5DA79}"/>
                  </a:ext>
                </a:extLst>
              </p:cNvPr>
              <p:cNvSpPr/>
              <p:nvPr/>
            </p:nvSpPr>
            <p:spPr>
              <a:xfrm>
                <a:off x="5948969" y="3716900"/>
                <a:ext cx="154472" cy="830211"/>
              </a:xfrm>
              <a:prstGeom prst="cube">
                <a:avLst/>
              </a:prstGeom>
              <a:solidFill>
                <a:srgbClr val="7030A0">
                  <a:alpha val="57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>
                  <a:solidFill>
                    <a:prstClr val="white"/>
                  </a:solidFill>
                  <a:latin typeface="Arial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C4A0957-ADDD-44B5-8DD8-3AE5FB40AB19}"/>
                  </a:ext>
                </a:extLst>
              </p:cNvPr>
              <p:cNvCxnSpPr/>
              <p:nvPr/>
            </p:nvCxnSpPr>
            <p:spPr>
              <a:xfrm>
                <a:off x="5752463" y="3638514"/>
                <a:ext cx="243027" cy="0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26EB68B-48B7-4F46-8FCB-3F08D0D483AF}"/>
                  </a:ext>
                </a:extLst>
              </p:cNvPr>
              <p:cNvCxnSpPr/>
              <p:nvPr/>
            </p:nvCxnSpPr>
            <p:spPr>
              <a:xfrm flipH="1">
                <a:off x="6097280" y="3638515"/>
                <a:ext cx="225352" cy="1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EFD2EFF-A96E-4B64-94B2-57118DB0D943}"/>
                  </a:ext>
                </a:extLst>
              </p:cNvPr>
              <p:cNvCxnSpPr/>
              <p:nvPr/>
            </p:nvCxnSpPr>
            <p:spPr>
              <a:xfrm>
                <a:off x="5989226" y="3532358"/>
                <a:ext cx="0" cy="25922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75D28A6-0AF4-494C-B1E0-B3EFC61ACEE6}"/>
                  </a:ext>
                </a:extLst>
              </p:cNvPr>
              <p:cNvCxnSpPr/>
              <p:nvPr/>
            </p:nvCxnSpPr>
            <p:spPr>
              <a:xfrm>
                <a:off x="6086436" y="3528465"/>
                <a:ext cx="0" cy="25922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261F30-0732-4B75-889F-6E6385031CB1}"/>
              </a:ext>
            </a:extLst>
          </p:cNvPr>
          <p:cNvCxnSpPr>
            <a:cxnSpLocks/>
          </p:cNvCxnSpPr>
          <p:nvPr/>
        </p:nvCxnSpPr>
        <p:spPr>
          <a:xfrm>
            <a:off x="2292215" y="2302393"/>
            <a:ext cx="6944" cy="9787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0114F9-5296-47E9-B495-40048ACD216C}"/>
              </a:ext>
            </a:extLst>
          </p:cNvPr>
          <p:cNvCxnSpPr>
            <a:cxnSpLocks/>
          </p:cNvCxnSpPr>
          <p:nvPr/>
        </p:nvCxnSpPr>
        <p:spPr>
          <a:xfrm>
            <a:off x="2299159" y="3281192"/>
            <a:ext cx="1190729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44FF37A-AF1B-4BAD-B484-47D838669A4A}"/>
              </a:ext>
            </a:extLst>
          </p:cNvPr>
          <p:cNvSpPr txBox="1"/>
          <p:nvPr/>
        </p:nvSpPr>
        <p:spPr>
          <a:xfrm>
            <a:off x="2890487" y="3004091"/>
            <a:ext cx="234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92CA5E-794F-46D4-B051-177492ED7D66}"/>
              </a:ext>
            </a:extLst>
          </p:cNvPr>
          <p:cNvCxnSpPr/>
          <p:nvPr/>
        </p:nvCxnSpPr>
        <p:spPr>
          <a:xfrm>
            <a:off x="904753" y="2778935"/>
            <a:ext cx="2804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BED0F2-B0BC-4225-8F3B-41D333C8E5C4}"/>
              </a:ext>
            </a:extLst>
          </p:cNvPr>
          <p:cNvCxnSpPr>
            <a:cxnSpLocks/>
          </p:cNvCxnSpPr>
          <p:nvPr/>
        </p:nvCxnSpPr>
        <p:spPr>
          <a:xfrm flipV="1">
            <a:off x="920420" y="2437090"/>
            <a:ext cx="1378739" cy="278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E18D11-3038-409C-8BBF-846686F8210F}"/>
              </a:ext>
            </a:extLst>
          </p:cNvPr>
          <p:cNvCxnSpPr/>
          <p:nvPr/>
        </p:nvCxnSpPr>
        <p:spPr>
          <a:xfrm flipH="1" flipV="1">
            <a:off x="2283492" y="2437089"/>
            <a:ext cx="1206396" cy="3418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EDAF71-A121-46C7-B4A4-9B1FC548FF4C}"/>
              </a:ext>
            </a:extLst>
          </p:cNvPr>
          <p:cNvCxnSpPr>
            <a:cxnSpLocks/>
          </p:cNvCxnSpPr>
          <p:nvPr/>
        </p:nvCxnSpPr>
        <p:spPr>
          <a:xfrm>
            <a:off x="890324" y="3083580"/>
            <a:ext cx="1386572" cy="9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224E56-7954-4D5C-9FB2-40C7F4EED059}"/>
              </a:ext>
            </a:extLst>
          </p:cNvPr>
          <p:cNvCxnSpPr>
            <a:cxnSpLocks/>
          </p:cNvCxnSpPr>
          <p:nvPr/>
        </p:nvCxnSpPr>
        <p:spPr>
          <a:xfrm flipV="1">
            <a:off x="2276896" y="2778936"/>
            <a:ext cx="1197325" cy="30464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13" descr="https://latex.codecogs.com/gif.latex?%5Cdpi%7B150%7D%20%5Csin%5Ctheta_1%20%3D%20%281-%5Cdelta%29%20%5Csin%5Ctheta_2">
            <a:extLst>
              <a:ext uri="{FF2B5EF4-FFF2-40B4-BE49-F238E27FC236}">
                <a16:creationId xmlns:a16="http://schemas.microsoft.com/office/drawing/2014/main" id="{206B442B-CE8A-4EA5-8EFB-D2E581E8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671" y="4408180"/>
            <a:ext cx="2076450" cy="238125"/>
          </a:xfrm>
          <a:prstGeom prst="rect">
            <a:avLst/>
          </a:prstGeom>
          <a:noFill/>
        </p:spPr>
      </p:pic>
      <p:graphicFrame>
        <p:nvGraphicFramePr>
          <p:cNvPr id="37" name="Object 17">
            <a:extLst>
              <a:ext uri="{FF2B5EF4-FFF2-40B4-BE49-F238E27FC236}">
                <a16:creationId xmlns:a16="http://schemas.microsoft.com/office/drawing/2014/main" id="{10654C76-CB9C-4E7C-ADF6-EB4F1B7668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218236"/>
              </p:ext>
            </p:extLst>
          </p:nvPr>
        </p:nvGraphicFramePr>
        <p:xfrm>
          <a:off x="1094543" y="3050362"/>
          <a:ext cx="992188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" name="Equation" r:id="rId4" imgW="676440" imgH="383760" progId="Equation.DSMT4">
                  <p:embed/>
                </p:oleObj>
              </mc:Choice>
              <mc:Fallback>
                <p:oleObj name="Equation" r:id="rId4" imgW="676440" imgH="383760" progId="Equation.DSMT4">
                  <p:embed/>
                  <p:pic>
                    <p:nvPicPr>
                      <p:cNvPr id="37" name="Object 17">
                        <a:extLst>
                          <a:ext uri="{FF2B5EF4-FFF2-40B4-BE49-F238E27FC236}">
                            <a16:creationId xmlns:a16="http://schemas.microsoft.com/office/drawing/2014/main" id="{10654C76-CB9C-4E7C-ADF6-EB4F1B7668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543" y="3050362"/>
                        <a:ext cx="992188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F1B42C-CF70-4917-8799-1847D9D88FF8}"/>
                  </a:ext>
                </a:extLst>
              </p:cNvPr>
              <p:cNvSpPr txBox="1"/>
              <p:nvPr/>
            </p:nvSpPr>
            <p:spPr>
              <a:xfrm>
                <a:off x="7232325" y="2547303"/>
                <a:ext cx="157079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CF1B42C-CF70-4917-8799-1847D9D88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325" y="2547303"/>
                <a:ext cx="1570798" cy="215444"/>
              </a:xfrm>
              <a:prstGeom prst="rect">
                <a:avLst/>
              </a:prstGeom>
              <a:blipFill>
                <a:blip r:embed="rId6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99B3C114-0F37-4FA8-96A7-E4EC7410946E}"/>
              </a:ext>
            </a:extLst>
          </p:cNvPr>
          <p:cNvSpPr/>
          <p:nvPr/>
        </p:nvSpPr>
        <p:spPr>
          <a:xfrm>
            <a:off x="2299159" y="3601794"/>
            <a:ext cx="152400" cy="671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5E56245-54F5-477E-BA0E-E53F06E9571A}"/>
              </a:ext>
            </a:extLst>
          </p:cNvPr>
          <p:cNvCxnSpPr>
            <a:cxnSpLocks/>
          </p:cNvCxnSpPr>
          <p:nvPr/>
        </p:nvCxnSpPr>
        <p:spPr>
          <a:xfrm flipV="1">
            <a:off x="967637" y="3775604"/>
            <a:ext cx="1378739" cy="278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15B0679-FE35-4B2D-8A94-7F2B5ECCF32C}"/>
              </a:ext>
            </a:extLst>
          </p:cNvPr>
          <p:cNvCxnSpPr>
            <a:cxnSpLocks/>
          </p:cNvCxnSpPr>
          <p:nvPr/>
        </p:nvCxnSpPr>
        <p:spPr>
          <a:xfrm flipH="1" flipV="1">
            <a:off x="2299159" y="3783449"/>
            <a:ext cx="1015962" cy="1224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83A1AF-3D21-45B1-99C9-6CB3BECD88D0}"/>
              </a:ext>
            </a:extLst>
          </p:cNvPr>
          <p:cNvCxnSpPr>
            <a:cxnSpLocks/>
          </p:cNvCxnSpPr>
          <p:nvPr/>
        </p:nvCxnSpPr>
        <p:spPr>
          <a:xfrm>
            <a:off x="1917032" y="3713607"/>
            <a:ext cx="977491" cy="17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50332F-22AC-497C-947E-5488FAE8A8CE}"/>
              </a:ext>
            </a:extLst>
          </p:cNvPr>
          <p:cNvSpPr txBox="1"/>
          <p:nvPr/>
        </p:nvSpPr>
        <p:spPr>
          <a:xfrm>
            <a:off x="7099035" y="2175926"/>
            <a:ext cx="1837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Beer-Lambert Law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07383B-63D1-49A2-9F65-C08B01B068A8}"/>
              </a:ext>
            </a:extLst>
          </p:cNvPr>
          <p:cNvSpPr/>
          <p:nvPr/>
        </p:nvSpPr>
        <p:spPr>
          <a:xfrm>
            <a:off x="203200" y="685800"/>
            <a:ext cx="3916471" cy="4080926"/>
          </a:xfrm>
          <a:prstGeom prst="rect">
            <a:avLst/>
          </a:prstGeom>
          <a:solidFill>
            <a:schemeClr val="accent1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14D18B-5318-461F-AA77-8B38FD23CB0D}"/>
              </a:ext>
            </a:extLst>
          </p:cNvPr>
          <p:cNvSpPr/>
          <p:nvPr/>
        </p:nvSpPr>
        <p:spPr>
          <a:xfrm>
            <a:off x="4789849" y="664425"/>
            <a:ext cx="3916471" cy="4080926"/>
          </a:xfrm>
          <a:prstGeom prst="rect">
            <a:avLst/>
          </a:prstGeom>
          <a:solidFill>
            <a:schemeClr val="accent4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749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9B1D85-B394-490F-9862-DEBEFBFA886C}"/>
              </a:ext>
            </a:extLst>
          </p:cNvPr>
          <p:cNvSpPr/>
          <p:nvPr/>
        </p:nvSpPr>
        <p:spPr>
          <a:xfrm>
            <a:off x="324254" y="1988091"/>
            <a:ext cx="8772996" cy="899005"/>
          </a:xfrm>
          <a:prstGeom prst="rect">
            <a:avLst/>
          </a:prstGeom>
          <a:solidFill>
            <a:schemeClr val="accent4">
              <a:lumMod val="40000"/>
              <a:lumOff val="6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56B8FB-0F19-4C0E-9CA2-B1F66B9B5BC5}"/>
              </a:ext>
            </a:extLst>
          </p:cNvPr>
          <p:cNvSpPr/>
          <p:nvPr/>
        </p:nvSpPr>
        <p:spPr>
          <a:xfrm>
            <a:off x="308432" y="3036573"/>
            <a:ext cx="8772996" cy="1536710"/>
          </a:xfrm>
          <a:prstGeom prst="rect">
            <a:avLst/>
          </a:prstGeom>
          <a:solidFill>
            <a:schemeClr val="accent5">
              <a:lumMod val="20000"/>
              <a:lumOff val="80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Transfer Matrix: the simplest ray-tracing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/>
              <p:nvPr/>
            </p:nvSpPr>
            <p:spPr>
              <a:xfrm>
                <a:off x="3152270" y="760319"/>
                <a:ext cx="2482518" cy="1058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270" y="760319"/>
                <a:ext cx="2482518" cy="1058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E569B53-F9D7-4063-9CDA-89140BAD9A29}"/>
              </a:ext>
            </a:extLst>
          </p:cNvPr>
          <p:cNvSpPr/>
          <p:nvPr/>
        </p:nvSpPr>
        <p:spPr>
          <a:xfrm>
            <a:off x="1163053" y="760319"/>
            <a:ext cx="1098884" cy="8261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2C66D9-62D8-4851-BBB3-5DE76B76AD18}"/>
              </a:ext>
            </a:extLst>
          </p:cNvPr>
          <p:cNvCxnSpPr/>
          <p:nvPr/>
        </p:nvCxnSpPr>
        <p:spPr>
          <a:xfrm>
            <a:off x="425116" y="898358"/>
            <a:ext cx="641684" cy="1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DA2270-BB1A-48BC-AACF-AB4DB15F8EF9}"/>
                  </a:ext>
                </a:extLst>
              </p:cNvPr>
              <p:cNvSpPr txBox="1"/>
              <p:nvPr/>
            </p:nvSpPr>
            <p:spPr>
              <a:xfrm>
                <a:off x="486903" y="1173403"/>
                <a:ext cx="587918" cy="459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DA2270-BB1A-48BC-AACF-AB4DB15F8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03" y="1173403"/>
                <a:ext cx="587918" cy="459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AC4F1-AE0A-47F7-A07A-07B12B397A64}"/>
                  </a:ext>
                </a:extLst>
              </p:cNvPr>
              <p:cNvSpPr/>
              <p:nvPr/>
            </p:nvSpPr>
            <p:spPr>
              <a:xfrm>
                <a:off x="2311692" y="1126490"/>
                <a:ext cx="587918" cy="4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DAC4F1-AE0A-47F7-A07A-07B12B397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692" y="1126490"/>
                <a:ext cx="587918" cy="457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66F36F-977C-4839-A063-8EADF46DF483}"/>
              </a:ext>
            </a:extLst>
          </p:cNvPr>
          <p:cNvCxnSpPr/>
          <p:nvPr/>
        </p:nvCxnSpPr>
        <p:spPr>
          <a:xfrm>
            <a:off x="2342146" y="1038258"/>
            <a:ext cx="641684" cy="17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C54DCB9-1304-431D-9366-FA7C8E74BB4D}"/>
              </a:ext>
            </a:extLst>
          </p:cNvPr>
          <p:cNvSpPr txBox="1"/>
          <p:nvPr/>
        </p:nvSpPr>
        <p:spPr>
          <a:xfrm>
            <a:off x="913256" y="1633401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“linear” black box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/>
              <p:nvPr/>
            </p:nvSpPr>
            <p:spPr>
              <a:xfrm>
                <a:off x="324254" y="2085038"/>
                <a:ext cx="8819746" cy="248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Straight propagation: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 distance x divergence [not quadratic!]</a:t>
                </a:r>
              </a:p>
              <a:p>
                <a:r>
                  <a:rPr lang="en-US" dirty="0"/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[same divergence]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Lens: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[no-propagation]</a:t>
                </a:r>
              </a:p>
              <a:p>
                <a:r>
                  <a:rPr lang="en-US" dirty="0"/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[direction changes with x]</a:t>
                </a:r>
              </a:p>
              <a:p>
                <a:r>
                  <a:rPr lang="en-US" dirty="0"/>
                  <a:t>                  Mirror: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 (normal incidence)</a:t>
                </a:r>
                <a:br>
                  <a:rPr lang="en-US" dirty="0"/>
                </a:br>
                <a:r>
                  <a:rPr lang="en-US" dirty="0"/>
                  <a:t>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</m:t>
                    </m:r>
                  </m:oMath>
                </a14:m>
                <a:r>
                  <a:rPr lang="en-US" dirty="0"/>
                  <a:t>[grazing incidence, Coddington equations]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54" y="2085038"/>
                <a:ext cx="8819746" cy="2488245"/>
              </a:xfrm>
              <a:prstGeom prst="rect">
                <a:avLst/>
              </a:prstGeom>
              <a:blipFill>
                <a:blip r:embed="rId5"/>
                <a:stretch>
                  <a:fillRect b="-4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241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Transfer Matrix: typical p:q focusing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/>
              <p:nvPr/>
            </p:nvSpPr>
            <p:spPr>
              <a:xfrm>
                <a:off x="245165" y="1941178"/>
                <a:ext cx="8695635" cy="3000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[magnification]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dirty="0"/>
                  <a:t>  [1/M + a linear term with x0]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84C2C6-0DEE-42F5-BC0E-BA84C473B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65" y="1941178"/>
                <a:ext cx="8695635" cy="30006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B143166-CD14-4DF2-9738-56BC24B6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064" y="631781"/>
            <a:ext cx="2659938" cy="15227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AEF0FA-09AB-4BE3-BBE2-B7344B0B4CA4}"/>
                  </a:ext>
                </a:extLst>
              </p:cNvPr>
              <p:cNvSpPr txBox="1"/>
              <p:nvPr/>
            </p:nvSpPr>
            <p:spPr>
              <a:xfrm>
                <a:off x="5927921" y="1013329"/>
                <a:ext cx="2929776" cy="1066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/>
                <a:endParaRPr lang="en-GB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AEF0FA-09AB-4BE3-BBE2-B7344B0B4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921" y="1013329"/>
                <a:ext cx="2929776" cy="10663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990D945-9A06-45EF-B83A-E1F82508AC2A}"/>
              </a:ext>
            </a:extLst>
          </p:cNvPr>
          <p:cNvSpPr txBox="1"/>
          <p:nvPr/>
        </p:nvSpPr>
        <p:spPr>
          <a:xfrm>
            <a:off x="3429269" y="141700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5CB1D-F236-4D91-B833-57355A93090E}"/>
              </a:ext>
            </a:extLst>
          </p:cNvPr>
          <p:cNvSpPr txBox="1"/>
          <p:nvPr/>
        </p:nvSpPr>
        <p:spPr>
          <a:xfrm>
            <a:off x="4148134" y="13926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910ED-D0BB-4DF0-A9DF-618926D509C4}"/>
              </a:ext>
            </a:extLst>
          </p:cNvPr>
          <p:cNvSpPr txBox="1"/>
          <p:nvPr/>
        </p:nvSpPr>
        <p:spPr>
          <a:xfrm>
            <a:off x="2102347" y="1109226"/>
            <a:ext cx="328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EB9106-98BA-44BD-8245-49CD6213D0C1}"/>
              </a:ext>
            </a:extLst>
          </p:cNvPr>
          <p:cNvSpPr txBox="1"/>
          <p:nvPr/>
        </p:nvSpPr>
        <p:spPr>
          <a:xfrm>
            <a:off x="4711816" y="110922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= S x M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FB48E-0243-468B-8505-51FD0BF3F971}"/>
              </a:ext>
            </a:extLst>
          </p:cNvPr>
          <p:cNvSpPr txBox="1"/>
          <p:nvPr/>
        </p:nvSpPr>
        <p:spPr>
          <a:xfrm>
            <a:off x="6036733" y="770467"/>
            <a:ext cx="3009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Lens equation             Magnification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63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Other matrix-based systems: The electron beam dynamics</a:t>
            </a:r>
            <a:endParaRPr lang="en-GB" dirty="0"/>
          </a:p>
        </p:txBody>
      </p:sp>
      <p:grpSp>
        <p:nvGrpSpPr>
          <p:cNvPr id="10" name="Group 175">
            <a:extLst>
              <a:ext uri="{FF2B5EF4-FFF2-40B4-BE49-F238E27FC236}">
                <a16:creationId xmlns:a16="http://schemas.microsoft.com/office/drawing/2014/main" id="{BC6258DA-C23A-4F16-8DE8-9639F954287F}"/>
              </a:ext>
            </a:extLst>
          </p:cNvPr>
          <p:cNvGrpSpPr/>
          <p:nvPr/>
        </p:nvGrpSpPr>
        <p:grpSpPr>
          <a:xfrm>
            <a:off x="2049161" y="2671226"/>
            <a:ext cx="4978865" cy="348654"/>
            <a:chOff x="0" y="0"/>
            <a:chExt cx="6638484" cy="464871"/>
          </a:xfrm>
        </p:grpSpPr>
        <p:sp>
          <p:nvSpPr>
            <p:cNvPr id="11" name="Shape 173">
              <a:extLst>
                <a:ext uri="{FF2B5EF4-FFF2-40B4-BE49-F238E27FC236}">
                  <a16:creationId xmlns:a16="http://schemas.microsoft.com/office/drawing/2014/main" id="{BAACE819-38DB-42AD-91C7-14909DF2C4A1}"/>
                </a:ext>
              </a:extLst>
            </p:cNvPr>
            <p:cNvSpPr/>
            <p:nvPr/>
          </p:nvSpPr>
          <p:spPr>
            <a:xfrm>
              <a:off x="0" y="0"/>
              <a:ext cx="6638484" cy="464871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12" name="Shape 174">
              <a:extLst>
                <a:ext uri="{FF2B5EF4-FFF2-40B4-BE49-F238E27FC236}">
                  <a16:creationId xmlns:a16="http://schemas.microsoft.com/office/drawing/2014/main" id="{3FED45CD-B0CF-4311-A901-80FAE1A03E69}"/>
                </a:ext>
              </a:extLst>
            </p:cNvPr>
            <p:cNvSpPr/>
            <p:nvPr/>
          </p:nvSpPr>
          <p:spPr>
            <a:xfrm>
              <a:off x="0" y="0"/>
              <a:ext cx="6638484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13" name="Group 178">
            <a:extLst>
              <a:ext uri="{FF2B5EF4-FFF2-40B4-BE49-F238E27FC236}">
                <a16:creationId xmlns:a16="http://schemas.microsoft.com/office/drawing/2014/main" id="{C7761F4E-2E09-4989-AC07-604DFA27F080}"/>
              </a:ext>
            </a:extLst>
          </p:cNvPr>
          <p:cNvGrpSpPr/>
          <p:nvPr/>
        </p:nvGrpSpPr>
        <p:grpSpPr>
          <a:xfrm>
            <a:off x="681955" y="3122151"/>
            <a:ext cx="3134515" cy="392417"/>
            <a:chOff x="-1" y="-1"/>
            <a:chExt cx="4179351" cy="523222"/>
          </a:xfrm>
        </p:grpSpPr>
        <p:sp>
          <p:nvSpPr>
            <p:cNvPr id="14" name="Shape 176">
              <a:extLst>
                <a:ext uri="{FF2B5EF4-FFF2-40B4-BE49-F238E27FC236}">
                  <a16:creationId xmlns:a16="http://schemas.microsoft.com/office/drawing/2014/main" id="{F225DDF3-4425-426C-B151-9551D47D62AB}"/>
                </a:ext>
              </a:extLst>
            </p:cNvPr>
            <p:cNvSpPr/>
            <p:nvPr/>
          </p:nvSpPr>
          <p:spPr>
            <a:xfrm>
              <a:off x="-1" y="-1"/>
              <a:ext cx="4179351" cy="523222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15" name="Shape 177">
              <a:extLst>
                <a:ext uri="{FF2B5EF4-FFF2-40B4-BE49-F238E27FC236}">
                  <a16:creationId xmlns:a16="http://schemas.microsoft.com/office/drawing/2014/main" id="{E4B5E0B5-60FC-4EB8-B9C1-E6791D66E9C6}"/>
                </a:ext>
              </a:extLst>
            </p:cNvPr>
            <p:cNvSpPr/>
            <p:nvPr/>
          </p:nvSpPr>
          <p:spPr>
            <a:xfrm>
              <a:off x="-1" y="-1"/>
              <a:ext cx="4179351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16" name="Group 183">
            <a:extLst>
              <a:ext uri="{FF2B5EF4-FFF2-40B4-BE49-F238E27FC236}">
                <a16:creationId xmlns:a16="http://schemas.microsoft.com/office/drawing/2014/main" id="{99104047-7899-4BFA-9EA0-CCB588161AC0}"/>
              </a:ext>
            </a:extLst>
          </p:cNvPr>
          <p:cNvGrpSpPr/>
          <p:nvPr/>
        </p:nvGrpSpPr>
        <p:grpSpPr>
          <a:xfrm>
            <a:off x="2519771" y="2009545"/>
            <a:ext cx="4104457" cy="536340"/>
            <a:chOff x="0" y="0"/>
            <a:chExt cx="5472608" cy="715119"/>
          </a:xfrm>
        </p:grpSpPr>
        <p:grpSp>
          <p:nvGrpSpPr>
            <p:cNvPr id="17" name="Group 181">
              <a:extLst>
                <a:ext uri="{FF2B5EF4-FFF2-40B4-BE49-F238E27FC236}">
                  <a16:creationId xmlns:a16="http://schemas.microsoft.com/office/drawing/2014/main" id="{69081DF1-9977-4865-AAD8-90A5CFB096FB}"/>
                </a:ext>
              </a:extLst>
            </p:cNvPr>
            <p:cNvGrpSpPr/>
            <p:nvPr/>
          </p:nvGrpSpPr>
          <p:grpSpPr>
            <a:xfrm>
              <a:off x="108011" y="113928"/>
              <a:ext cx="5167506" cy="486353"/>
              <a:chOff x="-1" y="0"/>
              <a:chExt cx="5167505" cy="486352"/>
            </a:xfrm>
          </p:grpSpPr>
          <p:sp>
            <p:nvSpPr>
              <p:cNvPr id="19" name="Shape 179">
                <a:extLst>
                  <a:ext uri="{FF2B5EF4-FFF2-40B4-BE49-F238E27FC236}">
                    <a16:creationId xmlns:a16="http://schemas.microsoft.com/office/drawing/2014/main" id="{033D6AA5-9338-471A-86C0-1F361FEDA630}"/>
                  </a:ext>
                </a:extLst>
              </p:cNvPr>
              <p:cNvSpPr/>
              <p:nvPr/>
            </p:nvSpPr>
            <p:spPr>
              <a:xfrm>
                <a:off x="-1" y="0"/>
                <a:ext cx="5167505" cy="486352"/>
              </a:xfrm>
              <a:prstGeom prst="rect">
                <a:avLst/>
              </a:prstGeom>
              <a:blipFill rotWithShape="1">
                <a:blip r:embed="rId5"/>
                <a:srcRect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/>
                <a:endParaRPr sz="1050"/>
              </a:p>
            </p:txBody>
          </p:sp>
          <p:sp>
            <p:nvSpPr>
              <p:cNvPr id="20" name="Shape 180">
                <a:extLst>
                  <a:ext uri="{FF2B5EF4-FFF2-40B4-BE49-F238E27FC236}">
                    <a16:creationId xmlns:a16="http://schemas.microsoft.com/office/drawing/2014/main" id="{90227CD4-31FB-4DE5-A4CF-AC6ECFF70AA0}"/>
                  </a:ext>
                </a:extLst>
              </p:cNvPr>
              <p:cNvSpPr/>
              <p:nvPr/>
            </p:nvSpPr>
            <p:spPr>
              <a:xfrm>
                <a:off x="-1" y="0"/>
                <a:ext cx="5167505" cy="307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lvl="0"/>
                <a:r>
                  <a:rPr sz="1050"/>
                  <a:t> </a:t>
                </a:r>
              </a:p>
            </p:txBody>
          </p:sp>
        </p:grpSp>
        <p:sp>
          <p:nvSpPr>
            <p:cNvPr id="18" name="Shape 182">
              <a:extLst>
                <a:ext uri="{FF2B5EF4-FFF2-40B4-BE49-F238E27FC236}">
                  <a16:creationId xmlns:a16="http://schemas.microsoft.com/office/drawing/2014/main" id="{838A69C2-D694-4564-99A3-C567D56ED218}"/>
                </a:ext>
              </a:extLst>
            </p:cNvPr>
            <p:cNvSpPr/>
            <p:nvPr/>
          </p:nvSpPr>
          <p:spPr>
            <a:xfrm>
              <a:off x="0" y="0"/>
              <a:ext cx="5472608" cy="71511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050"/>
            </a:p>
          </p:txBody>
        </p:sp>
      </p:grpSp>
      <p:grpSp>
        <p:nvGrpSpPr>
          <p:cNvPr id="21" name="Group 186">
            <a:extLst>
              <a:ext uri="{FF2B5EF4-FFF2-40B4-BE49-F238E27FC236}">
                <a16:creationId xmlns:a16="http://schemas.microsoft.com/office/drawing/2014/main" id="{6DED39FD-DB17-4BB5-A077-14A1EA3ACF66}"/>
              </a:ext>
            </a:extLst>
          </p:cNvPr>
          <p:cNvGrpSpPr/>
          <p:nvPr/>
        </p:nvGrpSpPr>
        <p:grpSpPr>
          <a:xfrm>
            <a:off x="4745255" y="3508056"/>
            <a:ext cx="1325123" cy="765934"/>
            <a:chOff x="0" y="-1"/>
            <a:chExt cx="1766829" cy="1021244"/>
          </a:xfrm>
        </p:grpSpPr>
        <p:sp>
          <p:nvSpPr>
            <p:cNvPr id="22" name="Shape 184">
              <a:extLst>
                <a:ext uri="{FF2B5EF4-FFF2-40B4-BE49-F238E27FC236}">
                  <a16:creationId xmlns:a16="http://schemas.microsoft.com/office/drawing/2014/main" id="{D00B9B5E-03CF-47FC-BB97-907A7E3B2485}"/>
                </a:ext>
              </a:extLst>
            </p:cNvPr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23" name="Shape 185">
              <a:extLst>
                <a:ext uri="{FF2B5EF4-FFF2-40B4-BE49-F238E27FC236}">
                  <a16:creationId xmlns:a16="http://schemas.microsoft.com/office/drawing/2014/main" id="{9215286B-E7DE-4DF3-91AC-7AC622A61E85}"/>
                </a:ext>
              </a:extLst>
            </p:cNvPr>
            <p:cNvSpPr/>
            <p:nvPr/>
          </p:nvSpPr>
          <p:spPr>
            <a:xfrm>
              <a:off x="0" y="-1"/>
              <a:ext cx="1766829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grpSp>
        <p:nvGrpSpPr>
          <p:cNvPr id="24" name="Group 189">
            <a:extLst>
              <a:ext uri="{FF2B5EF4-FFF2-40B4-BE49-F238E27FC236}">
                <a16:creationId xmlns:a16="http://schemas.microsoft.com/office/drawing/2014/main" id="{3D09B69D-20B7-4E36-9BBD-680A05F5E125}"/>
              </a:ext>
            </a:extLst>
          </p:cNvPr>
          <p:cNvGrpSpPr/>
          <p:nvPr/>
        </p:nvGrpSpPr>
        <p:grpSpPr>
          <a:xfrm>
            <a:off x="6248890" y="3508056"/>
            <a:ext cx="1325123" cy="765934"/>
            <a:chOff x="0" y="-1"/>
            <a:chExt cx="1766829" cy="1021244"/>
          </a:xfrm>
        </p:grpSpPr>
        <p:sp>
          <p:nvSpPr>
            <p:cNvPr id="25" name="Shape 187">
              <a:extLst>
                <a:ext uri="{FF2B5EF4-FFF2-40B4-BE49-F238E27FC236}">
                  <a16:creationId xmlns:a16="http://schemas.microsoft.com/office/drawing/2014/main" id="{B5F85DA3-B6B2-4954-AA36-9993FFA202CB}"/>
                </a:ext>
              </a:extLst>
            </p:cNvPr>
            <p:cNvSpPr/>
            <p:nvPr/>
          </p:nvSpPr>
          <p:spPr>
            <a:xfrm>
              <a:off x="0" y="-1"/>
              <a:ext cx="1766829" cy="1021244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26" name="Shape 188">
              <a:extLst>
                <a:ext uri="{FF2B5EF4-FFF2-40B4-BE49-F238E27FC236}">
                  <a16:creationId xmlns:a16="http://schemas.microsoft.com/office/drawing/2014/main" id="{36E83DD0-A163-4B54-8875-C038A1F24E48}"/>
                </a:ext>
              </a:extLst>
            </p:cNvPr>
            <p:cNvSpPr/>
            <p:nvPr/>
          </p:nvSpPr>
          <p:spPr>
            <a:xfrm>
              <a:off x="0" y="-1"/>
              <a:ext cx="1766829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sp>
        <p:nvSpPr>
          <p:cNvPr id="27" name="Shape 190">
            <a:extLst>
              <a:ext uri="{FF2B5EF4-FFF2-40B4-BE49-F238E27FC236}">
                <a16:creationId xmlns:a16="http://schemas.microsoft.com/office/drawing/2014/main" id="{A87B820C-9E94-44E9-A82F-D55FC036D665}"/>
              </a:ext>
            </a:extLst>
          </p:cNvPr>
          <p:cNvSpPr/>
          <p:nvPr/>
        </p:nvSpPr>
        <p:spPr>
          <a:xfrm>
            <a:off x="1839487" y="4305643"/>
            <a:ext cx="819453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General</a:t>
            </a:r>
          </a:p>
        </p:txBody>
      </p:sp>
      <p:sp>
        <p:nvSpPr>
          <p:cNvPr id="28" name="Shape 191">
            <a:extLst>
              <a:ext uri="{FF2B5EF4-FFF2-40B4-BE49-F238E27FC236}">
                <a16:creationId xmlns:a16="http://schemas.microsoft.com/office/drawing/2014/main" id="{65629736-D0CD-4DE3-82EA-766A9C69327F}"/>
              </a:ext>
            </a:extLst>
          </p:cNvPr>
          <p:cNvSpPr/>
          <p:nvPr/>
        </p:nvSpPr>
        <p:spPr>
          <a:xfrm>
            <a:off x="3172455" y="4306981"/>
            <a:ext cx="1358062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No z-coupling</a:t>
            </a:r>
          </a:p>
        </p:txBody>
      </p:sp>
      <p:sp>
        <p:nvSpPr>
          <p:cNvPr id="29" name="Shape 192">
            <a:extLst>
              <a:ext uri="{FF2B5EF4-FFF2-40B4-BE49-F238E27FC236}">
                <a16:creationId xmlns:a16="http://schemas.microsoft.com/office/drawing/2014/main" id="{8A6BF37D-7996-40FB-91CE-286D6901B812}"/>
              </a:ext>
            </a:extLst>
          </p:cNvPr>
          <p:cNvSpPr/>
          <p:nvPr/>
        </p:nvSpPr>
        <p:spPr>
          <a:xfrm>
            <a:off x="4745255" y="4301077"/>
            <a:ext cx="115929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Finite alpha</a:t>
            </a:r>
          </a:p>
        </p:txBody>
      </p:sp>
      <p:sp>
        <p:nvSpPr>
          <p:cNvPr id="30" name="Shape 193">
            <a:extLst>
              <a:ext uri="{FF2B5EF4-FFF2-40B4-BE49-F238E27FC236}">
                <a16:creationId xmlns:a16="http://schemas.microsoft.com/office/drawing/2014/main" id="{EFC02F0B-FEFF-46C4-AA44-E05EF9CDDC01}"/>
              </a:ext>
            </a:extLst>
          </p:cNvPr>
          <p:cNvSpPr/>
          <p:nvPr/>
        </p:nvSpPr>
        <p:spPr>
          <a:xfrm>
            <a:off x="6128072" y="4306981"/>
            <a:ext cx="1537598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sz="1650"/>
              <a:t>Symmetry point</a:t>
            </a:r>
          </a:p>
        </p:txBody>
      </p:sp>
      <p:grpSp>
        <p:nvGrpSpPr>
          <p:cNvPr id="31" name="Group 196">
            <a:extLst>
              <a:ext uri="{FF2B5EF4-FFF2-40B4-BE49-F238E27FC236}">
                <a16:creationId xmlns:a16="http://schemas.microsoft.com/office/drawing/2014/main" id="{8DBCFB60-16DF-4AE5-AF64-078E4FA74301}"/>
              </a:ext>
            </a:extLst>
          </p:cNvPr>
          <p:cNvGrpSpPr/>
          <p:nvPr/>
        </p:nvGrpSpPr>
        <p:grpSpPr>
          <a:xfrm>
            <a:off x="3131718" y="3517903"/>
            <a:ext cx="1529882" cy="797720"/>
            <a:chOff x="-1" y="0"/>
            <a:chExt cx="2039840" cy="1063625"/>
          </a:xfrm>
        </p:grpSpPr>
        <p:sp>
          <p:nvSpPr>
            <p:cNvPr id="32" name="Shape 194">
              <a:extLst>
                <a:ext uri="{FF2B5EF4-FFF2-40B4-BE49-F238E27FC236}">
                  <a16:creationId xmlns:a16="http://schemas.microsoft.com/office/drawing/2014/main" id="{ABE5460D-3375-4DDE-B3C6-7FD425024309}"/>
                </a:ext>
              </a:extLst>
            </p:cNvPr>
            <p:cNvSpPr/>
            <p:nvPr/>
          </p:nvSpPr>
          <p:spPr>
            <a:xfrm>
              <a:off x="-1" y="0"/>
              <a:ext cx="2039840" cy="1063625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/>
              <a:endParaRPr sz="1050"/>
            </a:p>
          </p:txBody>
        </p:sp>
        <p:sp>
          <p:nvSpPr>
            <p:cNvPr id="33" name="Shape 195">
              <a:extLst>
                <a:ext uri="{FF2B5EF4-FFF2-40B4-BE49-F238E27FC236}">
                  <a16:creationId xmlns:a16="http://schemas.microsoft.com/office/drawing/2014/main" id="{B5013D63-98AC-4904-B09D-16CD50EA33CC}"/>
                </a:ext>
              </a:extLst>
            </p:cNvPr>
            <p:cNvSpPr/>
            <p:nvPr/>
          </p:nvSpPr>
          <p:spPr>
            <a:xfrm>
              <a:off x="-1" y="0"/>
              <a:ext cx="2039840" cy="307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4289" tIns="34289" rIns="34289" bIns="34289" numCol="1" anchor="t">
              <a:spAutoFit/>
            </a:bodyPr>
            <a:lstStyle/>
            <a:p>
              <a:pPr lvl="0"/>
              <a:r>
                <a:rPr sz="1050"/>
                <a:t> </a:t>
              </a:r>
            </a:p>
          </p:txBody>
        </p:sp>
      </p:grpSp>
      <p:pic>
        <p:nvPicPr>
          <p:cNvPr id="34" name="image33.png">
            <a:extLst>
              <a:ext uri="{FF2B5EF4-FFF2-40B4-BE49-F238E27FC236}">
                <a16:creationId xmlns:a16="http://schemas.microsoft.com/office/drawing/2014/main" id="{6B7DC1C5-FBC3-481D-9951-44951160BBBB}"/>
              </a:ext>
            </a:extLst>
          </p:cNvPr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07862" y="3513493"/>
            <a:ext cx="1314634" cy="814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26.png">
            <a:extLst>
              <a:ext uri="{FF2B5EF4-FFF2-40B4-BE49-F238E27FC236}">
                <a16:creationId xmlns:a16="http://schemas.microsoft.com/office/drawing/2014/main" id="{C9C9885E-9313-42A1-985B-F92CACF9AD35}"/>
              </a:ext>
            </a:extLst>
          </p:cNvPr>
          <p:cNvPicPr/>
          <p:nvPr/>
        </p:nvPicPr>
        <p:blipFill>
          <a:blip r:embed="rId10">
            <a:extLst/>
          </a:blip>
          <a:srcRect l="71119"/>
          <a:stretch>
            <a:fillRect/>
          </a:stretch>
        </p:blipFill>
        <p:spPr>
          <a:xfrm>
            <a:off x="5868144" y="1188285"/>
            <a:ext cx="1754521" cy="514258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146">
            <a:extLst>
              <a:ext uri="{FF2B5EF4-FFF2-40B4-BE49-F238E27FC236}">
                <a16:creationId xmlns:a16="http://schemas.microsoft.com/office/drawing/2014/main" id="{B0560736-CFEA-4765-BF82-E47F45E6BDCD}"/>
              </a:ext>
            </a:extLst>
          </p:cNvPr>
          <p:cNvSpPr/>
          <p:nvPr/>
        </p:nvSpPr>
        <p:spPr>
          <a:xfrm>
            <a:off x="1429809" y="575555"/>
            <a:ext cx="381867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2100" dirty="0"/>
              <a:t>Statistically distributed bunches</a:t>
            </a:r>
          </a:p>
        </p:txBody>
      </p:sp>
      <p:sp>
        <p:nvSpPr>
          <p:cNvPr id="37" name="Shape 156">
            <a:extLst>
              <a:ext uri="{FF2B5EF4-FFF2-40B4-BE49-F238E27FC236}">
                <a16:creationId xmlns:a16="http://schemas.microsoft.com/office/drawing/2014/main" id="{298F9C37-3287-4948-B57A-11226C47E9E3}"/>
              </a:ext>
            </a:extLst>
          </p:cNvPr>
          <p:cNvSpPr/>
          <p:nvPr/>
        </p:nvSpPr>
        <p:spPr>
          <a:xfrm>
            <a:off x="3140461" y="1459961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 dirty="0">
                <a:solidFill>
                  <a:srgbClr val="132577"/>
                </a:solidFill>
              </a:rPr>
              <a:t>P</a:t>
            </a:r>
            <a:r>
              <a:rPr sz="1800" baseline="-25000" dirty="0">
                <a:solidFill>
                  <a:srgbClr val="132577"/>
                </a:solidFill>
              </a:rPr>
              <a:t>1</a:t>
            </a:r>
          </a:p>
        </p:txBody>
      </p:sp>
      <p:sp>
        <p:nvSpPr>
          <p:cNvPr id="38" name="Shape 162">
            <a:extLst>
              <a:ext uri="{FF2B5EF4-FFF2-40B4-BE49-F238E27FC236}">
                <a16:creationId xmlns:a16="http://schemas.microsoft.com/office/drawing/2014/main" id="{BBA95306-BD6F-4EAB-A4A5-AB8A01A2F63D}"/>
              </a:ext>
            </a:extLst>
          </p:cNvPr>
          <p:cNvSpPr/>
          <p:nvPr/>
        </p:nvSpPr>
        <p:spPr>
          <a:xfrm>
            <a:off x="5228823" y="1518311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>
                <a:solidFill>
                  <a:srgbClr val="132577"/>
                </a:solidFill>
              </a:rPr>
              <a:t>P</a:t>
            </a:r>
            <a:r>
              <a:rPr sz="1800" baseline="-25000">
                <a:solidFill>
                  <a:srgbClr val="132577"/>
                </a:solidFill>
              </a:rPr>
              <a:t>2</a:t>
            </a:r>
          </a:p>
        </p:txBody>
      </p:sp>
      <p:sp>
        <p:nvSpPr>
          <p:cNvPr id="39" name="Shape 163">
            <a:extLst>
              <a:ext uri="{FF2B5EF4-FFF2-40B4-BE49-F238E27FC236}">
                <a16:creationId xmlns:a16="http://schemas.microsoft.com/office/drawing/2014/main" id="{31318905-D73D-4FA2-AA5B-EBC61431CBE1}"/>
              </a:ext>
            </a:extLst>
          </p:cNvPr>
          <p:cNvSpPr/>
          <p:nvPr/>
        </p:nvSpPr>
        <p:spPr>
          <a:xfrm>
            <a:off x="7559953" y="1518310"/>
            <a:ext cx="3080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lvl="0"/>
            <a:r>
              <a:rPr sz="1800">
                <a:solidFill>
                  <a:srgbClr val="132577"/>
                </a:solidFill>
              </a:rPr>
              <a:t>P</a:t>
            </a:r>
            <a:r>
              <a:rPr sz="1800" baseline="-25000">
                <a:solidFill>
                  <a:srgbClr val="132577"/>
                </a:solidFill>
              </a:rPr>
              <a:t>3</a:t>
            </a:r>
          </a:p>
        </p:txBody>
      </p:sp>
      <p:pic>
        <p:nvPicPr>
          <p:cNvPr id="43" name="image26.png">
            <a:extLst>
              <a:ext uri="{FF2B5EF4-FFF2-40B4-BE49-F238E27FC236}">
                <a16:creationId xmlns:a16="http://schemas.microsoft.com/office/drawing/2014/main" id="{38CF0CA9-50F6-4EA7-BC36-4ACDCC461C6E}"/>
              </a:ext>
            </a:extLst>
          </p:cNvPr>
          <p:cNvPicPr/>
          <p:nvPr/>
        </p:nvPicPr>
        <p:blipFill>
          <a:blip r:embed="rId10">
            <a:extLst/>
          </a:blip>
          <a:srcRect r="68669"/>
          <a:stretch>
            <a:fillRect/>
          </a:stretch>
        </p:blipFill>
        <p:spPr>
          <a:xfrm>
            <a:off x="3640734" y="1188285"/>
            <a:ext cx="1903375" cy="51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26.png">
            <a:extLst>
              <a:ext uri="{FF2B5EF4-FFF2-40B4-BE49-F238E27FC236}">
                <a16:creationId xmlns:a16="http://schemas.microsoft.com/office/drawing/2014/main" id="{51ED7383-0363-42E7-87CD-EDFDB9BA0535}"/>
              </a:ext>
            </a:extLst>
          </p:cNvPr>
          <p:cNvPicPr/>
          <p:nvPr/>
        </p:nvPicPr>
        <p:blipFill>
          <a:blip r:embed="rId10">
            <a:extLst/>
          </a:blip>
          <a:srcRect l="37713" r="34728"/>
          <a:stretch>
            <a:fillRect/>
          </a:stretch>
        </p:blipFill>
        <p:spPr>
          <a:xfrm>
            <a:off x="1601670" y="1188285"/>
            <a:ext cx="1674187" cy="51425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C50644B-F340-4DB4-8FEE-489BBE357224}"/>
              </a:ext>
            </a:extLst>
          </p:cNvPr>
          <p:cNvSpPr/>
          <p:nvPr/>
        </p:nvSpPr>
        <p:spPr>
          <a:xfrm>
            <a:off x="4726959" y="3429427"/>
            <a:ext cx="503226" cy="407781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6" name="Object 2">
            <a:extLst>
              <a:ext uri="{FF2B5EF4-FFF2-40B4-BE49-F238E27FC236}">
                <a16:creationId xmlns:a16="http://schemas.microsoft.com/office/drawing/2014/main" id="{C74BA38D-5802-4C0F-BBE6-4A492B9AB4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398628"/>
              </p:ext>
            </p:extLst>
          </p:nvPr>
        </p:nvGraphicFramePr>
        <p:xfrm>
          <a:off x="5238576" y="3092925"/>
          <a:ext cx="2525869" cy="503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" name="Equation" r:id="rId11" imgW="3060360" imgH="609480" progId="">
                  <p:embed/>
                </p:oleObj>
              </mc:Choice>
              <mc:Fallback>
                <p:oleObj name="Equation" r:id="rId11" imgW="3060360" imgH="609480" progId="">
                  <p:embed/>
                  <p:pic>
                    <p:nvPicPr>
                      <p:cNvPr id="410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8576" y="3092925"/>
                        <a:ext cx="2525869" cy="503306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15000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3">
            <a:extLst>
              <a:ext uri="{FF2B5EF4-FFF2-40B4-BE49-F238E27FC236}">
                <a16:creationId xmlns:a16="http://schemas.microsoft.com/office/drawing/2014/main" id="{47EACFE4-5F4A-4AC7-8003-EA92AC7DD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334639"/>
              </p:ext>
            </p:extLst>
          </p:nvPr>
        </p:nvGraphicFramePr>
        <p:xfrm>
          <a:off x="8009355" y="3180787"/>
          <a:ext cx="1067308" cy="305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3" name="Equation" r:id="rId13" imgW="1549080" imgH="444240" progId="">
                  <p:embed/>
                </p:oleObj>
              </mc:Choice>
              <mc:Fallback>
                <p:oleObj name="Equation" r:id="rId13" imgW="1549080" imgH="444240" progId="">
                  <p:embed/>
                  <p:pic>
                    <p:nvPicPr>
                      <p:cNvPr id="410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9355" y="3180787"/>
                        <a:ext cx="1067308" cy="305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401B43A-D16E-4DBB-8B9C-2B1BBD66E685}"/>
              </a:ext>
            </a:extLst>
          </p:cNvPr>
          <p:cNvSpPr/>
          <p:nvPr/>
        </p:nvSpPr>
        <p:spPr>
          <a:xfrm>
            <a:off x="7952861" y="3107674"/>
            <a:ext cx="1137041" cy="455544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7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0" y="-24428"/>
            <a:ext cx="9039600" cy="492412"/>
          </a:xfrm>
        </p:spPr>
        <p:txBody>
          <a:bodyPr/>
          <a:lstStyle/>
          <a:p>
            <a:r>
              <a:rPr lang="en-US" sz="2000" dirty="0"/>
              <a:t>Extending Transfer Matrix: Phase Space Analysis, Ray tracing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951FC-B3C0-47DB-AA7C-88E8D5A57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840" y="544928"/>
            <a:ext cx="1581371" cy="685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2F71B-51C1-4E03-813B-3165D7FF7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09" y="1295114"/>
            <a:ext cx="2291269" cy="1001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94F66-D7FF-453A-BFD8-84AC092E6C28}"/>
              </a:ext>
            </a:extLst>
          </p:cNvPr>
          <p:cNvSpPr txBox="1"/>
          <p:nvPr/>
        </p:nvSpPr>
        <p:spPr>
          <a:xfrm>
            <a:off x="316417" y="440311"/>
            <a:ext cx="31886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  <a:p>
            <a:r>
              <a:rPr lang="en-GB" dirty="0"/>
              <a:t>Phase Space Analysis:</a:t>
            </a:r>
          </a:p>
          <a:p>
            <a:r>
              <a:rPr lang="en-GB" dirty="0"/>
              <a:t>https://doi.org/10.1364/AO.47.00E116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E5597-3D32-4BAE-9576-CF859F808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17" y="1229289"/>
            <a:ext cx="3820058" cy="266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B7A99C-AA3A-47C7-84F7-2DD53322F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007" y="544928"/>
            <a:ext cx="1444152" cy="18626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0F0D3A-D9B5-4C91-A26F-44137C5F4B69}"/>
              </a:ext>
            </a:extLst>
          </p:cNvPr>
          <p:cNvSpPr txBox="1"/>
          <p:nvPr/>
        </p:nvSpPr>
        <p:spPr>
          <a:xfrm>
            <a:off x="316417" y="2034336"/>
            <a:ext cx="4558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Too basic: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Gaussian-shaped beam at the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(matrix) operators.</a:t>
            </a:r>
          </a:p>
          <a:p>
            <a:endParaRPr lang="en-US" dirty="0"/>
          </a:p>
          <a:p>
            <a:r>
              <a:rPr lang="en-US" dirty="0"/>
              <a:t>These limitations are not in full ray tracing [shadow]: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18D phase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non-linear operators (able to calculate aberrations, surface errors, tolerances, etc.)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FA2F19-216F-4BA8-B971-CAD5BB940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753" y="2919725"/>
            <a:ext cx="527473" cy="19890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FE7B3-4FCB-4006-8327-3BA446B11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7686" y="2357753"/>
            <a:ext cx="2965340" cy="5339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B9A493-C9E4-41F8-83B1-A53825280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883" y="2919725"/>
            <a:ext cx="527473" cy="1989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B835E0-929B-4CAF-8237-A72272C093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220" y="2913890"/>
            <a:ext cx="527473" cy="19890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1913C7-9898-4C62-90BC-BD08E9DB82E7}"/>
              </a:ext>
            </a:extLst>
          </p:cNvPr>
          <p:cNvSpPr txBox="1"/>
          <p:nvPr/>
        </p:nvSpPr>
        <p:spPr>
          <a:xfrm>
            <a:off x="6927482" y="36467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534122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21" y="486246"/>
            <a:ext cx="6000750" cy="26436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75438" y="1844683"/>
            <a:ext cx="137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U18.3 17keV</a:t>
            </a:r>
          </a:p>
          <a:p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L=1.4m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4B62B-82F7-4512-93B7-C65E911686C2}"/>
              </a:ext>
            </a:extLst>
          </p:cNvPr>
          <p:cNvSpPr txBox="1"/>
          <p:nvPr/>
        </p:nvSpPr>
        <p:spPr>
          <a:xfrm>
            <a:off x="6375673" y="482697"/>
            <a:ext cx="2863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Ref. M. Sanchez del Rio et al, JSR 26 1887 (2019) </a:t>
            </a:r>
          </a:p>
          <a:p>
            <a:r>
              <a:rPr lang="en-US" sz="1050" dirty="0">
                <a:solidFill>
                  <a:schemeClr val="tx2"/>
                </a:solidFill>
                <a:latin typeface="Calibri"/>
                <a:cs typeface="Calibri"/>
                <a:hlinkClick r:id="rId4"/>
              </a:rPr>
              <a:t>https://</a:t>
            </a:r>
            <a:r>
              <a:rPr lang="en-US" sz="1050" dirty="0" err="1">
                <a:solidFill>
                  <a:schemeClr val="tx2"/>
                </a:solidFill>
                <a:latin typeface="Calibri"/>
                <a:cs typeface="Calibri"/>
                <a:hlinkClick r:id="rId4"/>
              </a:rPr>
              <a:t>doi.org</a:t>
            </a:r>
            <a:r>
              <a:rPr lang="en-US" sz="1050" dirty="0">
                <a:solidFill>
                  <a:schemeClr val="tx2"/>
                </a:solidFill>
                <a:latin typeface="Calibri"/>
                <a:cs typeface="Calibri"/>
                <a:hlinkClick r:id="rId4"/>
              </a:rPr>
              <a:t>/10.1107/S160057751901213X</a:t>
            </a:r>
            <a:endParaRPr lang="en-US" sz="105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808941"/>
          </a:xfrm>
        </p:spPr>
        <p:txBody>
          <a:bodyPr/>
          <a:lstStyle/>
          <a:p>
            <a:r>
              <a:rPr lang="en-US" sz="2700" dirty="0"/>
              <a:t>Hand-calculations. Example ESRF ID16A. </a:t>
            </a:r>
            <a:br>
              <a:rPr lang="en-US" sz="2700" dirty="0"/>
            </a:br>
            <a:r>
              <a:rPr lang="en-US" sz="2700" dirty="0"/>
              <a:t>Undulator source</a:t>
            </a:r>
          </a:p>
        </p:txBody>
      </p:sp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2712E13F-C5E6-4921-80D3-ADC5C62FEB09}"/>
              </a:ext>
            </a:extLst>
          </p:cNvPr>
          <p:cNvSpPr/>
          <p:nvPr/>
        </p:nvSpPr>
        <p:spPr>
          <a:xfrm>
            <a:off x="614014" y="2879716"/>
            <a:ext cx="1474617" cy="2013476"/>
          </a:xfrm>
          <a:prstGeom prst="roundRect">
            <a:avLst/>
          </a:prstGeom>
          <a:solidFill>
            <a:srgbClr val="FFC000">
              <a:alpha val="39000"/>
            </a:srgb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4" name="Object 9">
            <a:extLst>
              <a:ext uri="{FF2B5EF4-FFF2-40B4-BE49-F238E27FC236}">
                <a16:creationId xmlns:a16="http://schemas.microsoft.com/office/drawing/2014/main" id="{74BCA26A-27FB-433D-89F6-2C3EC9204B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174412"/>
              </p:ext>
            </p:extLst>
          </p:nvPr>
        </p:nvGraphicFramePr>
        <p:xfrm>
          <a:off x="715581" y="3599042"/>
          <a:ext cx="1224717" cy="40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0" name="Equation" r:id="rId5" imgW="1333440" imgH="444240" progId="">
                  <p:embed/>
                </p:oleObj>
              </mc:Choice>
              <mc:Fallback>
                <p:oleObj name="Equation" r:id="rId5" imgW="1333440" imgH="444240" progId="">
                  <p:embed/>
                  <p:pic>
                    <p:nvPicPr>
                      <p:cNvPr id="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581" y="3599042"/>
                        <a:ext cx="1224717" cy="4082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0">
            <a:extLst>
              <a:ext uri="{FF2B5EF4-FFF2-40B4-BE49-F238E27FC236}">
                <a16:creationId xmlns:a16="http://schemas.microsoft.com/office/drawing/2014/main" id="{ECCED935-4319-43B7-914C-F39E5458B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021583"/>
              </p:ext>
            </p:extLst>
          </p:nvPr>
        </p:nvGraphicFramePr>
        <p:xfrm>
          <a:off x="765198" y="4383414"/>
          <a:ext cx="1235994" cy="34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1" name="Equation" r:id="rId7" imgW="1574640" imgH="444240" progId="">
                  <p:embed/>
                </p:oleObj>
              </mc:Choice>
              <mc:Fallback>
                <p:oleObj name="Equation" r:id="rId7" imgW="1574640" imgH="444240" progId="">
                  <p:embed/>
                  <p:pic>
                    <p:nvPicPr>
                      <p:cNvPr id="2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98" y="4383414"/>
                        <a:ext cx="1235994" cy="3487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91A3C9AE-4021-4E3C-A5B7-AA85799892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0552" y="3334209"/>
            <a:ext cx="1461854" cy="13018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D7C1542-27AE-4011-8E2F-6A7CF0B38D50}"/>
              </a:ext>
            </a:extLst>
          </p:cNvPr>
          <p:cNvSpPr txBox="1"/>
          <p:nvPr/>
        </p:nvSpPr>
        <p:spPr>
          <a:xfrm>
            <a:off x="639113" y="2848939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Single e</a:t>
            </a:r>
            <a:r>
              <a:rPr lang="en-US" sz="2400" baseline="300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128EA9-26F7-4B4E-9F32-1640FEED0557}"/>
              </a:ext>
            </a:extLst>
          </p:cNvPr>
          <p:cNvSpPr txBox="1"/>
          <p:nvPr/>
        </p:nvSpPr>
        <p:spPr>
          <a:xfrm>
            <a:off x="614014" y="3233692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Divergence: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877830-76E0-4D9B-BF32-1ACA223DD070}"/>
              </a:ext>
            </a:extLst>
          </p:cNvPr>
          <p:cNvSpPr txBox="1"/>
          <p:nvPr/>
        </p:nvSpPr>
        <p:spPr>
          <a:xfrm>
            <a:off x="658515" y="3964356"/>
            <a:ext cx="516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alibri"/>
                <a:cs typeface="Calibri"/>
              </a:rPr>
              <a:t>Size:</a:t>
            </a:r>
          </a:p>
        </p:txBody>
      </p:sp>
      <p:sp>
        <p:nvSpPr>
          <p:cNvPr id="30" name="Rounded Rectangle 28">
            <a:extLst>
              <a:ext uri="{FF2B5EF4-FFF2-40B4-BE49-F238E27FC236}">
                <a16:creationId xmlns:a16="http://schemas.microsoft.com/office/drawing/2014/main" id="{50216163-AB16-466D-A8AB-7EE22EEFE0D9}"/>
              </a:ext>
            </a:extLst>
          </p:cNvPr>
          <p:cNvSpPr/>
          <p:nvPr/>
        </p:nvSpPr>
        <p:spPr>
          <a:xfrm>
            <a:off x="2148469" y="2900136"/>
            <a:ext cx="1702802" cy="203682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39000"/>
            </a:schemeClr>
          </a:solidFill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7054D5-E935-4B3B-A73A-3298B884ECC6}"/>
              </a:ext>
            </a:extLst>
          </p:cNvPr>
          <p:cNvSpPr txBox="1"/>
          <p:nvPr/>
        </p:nvSpPr>
        <p:spPr>
          <a:xfrm>
            <a:off x="2148469" y="289870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alibri"/>
                <a:cs typeface="Calibri"/>
              </a:rPr>
              <a:t>Photon source</a:t>
            </a:r>
            <a:endParaRPr lang="en-US" sz="1800" baseline="300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0D4C7-592A-44FC-99C2-93B582931255}"/>
              </a:ext>
            </a:extLst>
          </p:cNvPr>
          <p:cNvSpPr txBox="1"/>
          <p:nvPr/>
        </p:nvSpPr>
        <p:spPr>
          <a:xfrm>
            <a:off x="4151721" y="3010606"/>
            <a:ext cx="2526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Photon single electron emission at wavelength 0.719735 A: </a:t>
            </a:r>
          </a:p>
          <a:p>
            <a:r>
              <a:rPr lang="en-GB" sz="800" dirty="0" err="1"/>
              <a:t>sigma_r</a:t>
            </a:r>
            <a:r>
              <a:rPr lang="en-GB" sz="800" dirty="0"/>
              <a:t>: 2.19583 um </a:t>
            </a:r>
          </a:p>
          <a:p>
            <a:r>
              <a:rPr lang="en-GB" sz="800" dirty="0" err="1"/>
              <a:t>sigma_rprime</a:t>
            </a:r>
            <a:r>
              <a:rPr lang="en-GB" sz="800" dirty="0"/>
              <a:t>: 4.93133 </a:t>
            </a:r>
            <a:r>
              <a:rPr lang="en-GB" sz="800" dirty="0" err="1"/>
              <a:t>urad</a:t>
            </a:r>
            <a:r>
              <a:rPr lang="en-GB" sz="800" dirty="0"/>
              <a:t> </a:t>
            </a:r>
          </a:p>
          <a:p>
            <a:r>
              <a:rPr lang="en-GB" sz="800" dirty="0"/>
              <a:t>Electron sizes: </a:t>
            </a:r>
          </a:p>
          <a:p>
            <a:r>
              <a:rPr lang="en-GB" sz="800" dirty="0" err="1"/>
              <a:t>sigma_x</a:t>
            </a:r>
            <a:r>
              <a:rPr lang="en-GB" sz="800" dirty="0"/>
              <a:t>: 30.1836 um </a:t>
            </a:r>
          </a:p>
          <a:p>
            <a:r>
              <a:rPr lang="en-GB" sz="800" dirty="0" err="1"/>
              <a:t>sigma_z</a:t>
            </a:r>
            <a:r>
              <a:rPr lang="en-GB" sz="800" dirty="0"/>
              <a:t>: 3.63641 um </a:t>
            </a:r>
          </a:p>
          <a:p>
            <a:r>
              <a:rPr lang="en-GB" sz="800" dirty="0" err="1"/>
              <a:t>sigma_x</a:t>
            </a:r>
            <a:r>
              <a:rPr lang="en-GB" sz="800" dirty="0"/>
              <a:t>': 4.36821 </a:t>
            </a:r>
            <a:r>
              <a:rPr lang="en-GB" sz="800" dirty="0" err="1"/>
              <a:t>urad</a:t>
            </a:r>
            <a:r>
              <a:rPr lang="en-GB" sz="800" dirty="0"/>
              <a:t> </a:t>
            </a:r>
          </a:p>
          <a:p>
            <a:r>
              <a:rPr lang="en-GB" sz="800" dirty="0" err="1"/>
              <a:t>sigma_z</a:t>
            </a:r>
            <a:r>
              <a:rPr lang="en-GB" sz="800" dirty="0"/>
              <a:t>': 1.37498 </a:t>
            </a:r>
            <a:r>
              <a:rPr lang="en-GB" sz="800" dirty="0" err="1"/>
              <a:t>urad</a:t>
            </a:r>
            <a:r>
              <a:rPr lang="en-GB" sz="800" dirty="0"/>
              <a:t> </a:t>
            </a:r>
          </a:p>
          <a:p>
            <a:r>
              <a:rPr lang="en-GB" sz="800" dirty="0"/>
              <a:t>Photon source sizes (convolution): </a:t>
            </a:r>
          </a:p>
          <a:p>
            <a:r>
              <a:rPr lang="en-GB" sz="800" dirty="0" err="1"/>
              <a:t>Sigma_x</a:t>
            </a:r>
            <a:r>
              <a:rPr lang="en-GB" sz="800" dirty="0"/>
              <a:t>: 30.2634 um </a:t>
            </a:r>
          </a:p>
          <a:p>
            <a:r>
              <a:rPr lang="en-GB" sz="800" dirty="0" err="1"/>
              <a:t>Sigma_z</a:t>
            </a:r>
            <a:r>
              <a:rPr lang="en-GB" sz="800" dirty="0"/>
              <a:t>: 4.24796 um </a:t>
            </a:r>
          </a:p>
          <a:p>
            <a:r>
              <a:rPr lang="en-GB" sz="800" dirty="0" err="1"/>
              <a:t>Sigma_x</a:t>
            </a:r>
            <a:r>
              <a:rPr lang="en-GB" sz="800" dirty="0"/>
              <a:t>': 6.58781 </a:t>
            </a:r>
            <a:r>
              <a:rPr lang="en-GB" sz="800" dirty="0" err="1"/>
              <a:t>urad</a:t>
            </a:r>
            <a:r>
              <a:rPr lang="en-GB" sz="800" dirty="0"/>
              <a:t> </a:t>
            </a:r>
          </a:p>
          <a:p>
            <a:r>
              <a:rPr lang="en-GB" sz="800" dirty="0" err="1"/>
              <a:t>Sigma_z</a:t>
            </a:r>
            <a:r>
              <a:rPr lang="en-GB" sz="800" dirty="0"/>
              <a:t>': 5.11944 </a:t>
            </a:r>
            <a:r>
              <a:rPr lang="en-GB" sz="800" dirty="0" err="1"/>
              <a:t>urad</a:t>
            </a:r>
            <a:r>
              <a:rPr lang="en-GB" sz="800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6076BEF-ADB7-4019-B873-EC05B20179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5409" y="2964887"/>
            <a:ext cx="1753653" cy="19283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E89691-8C3B-49F7-9BBE-9E38F06EE6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3174" y="2776306"/>
            <a:ext cx="1952009" cy="14526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6A08B5C-5022-4901-B9DA-133D4B35749E}"/>
              </a:ext>
            </a:extLst>
          </p:cNvPr>
          <p:cNvCxnSpPr/>
          <p:nvPr/>
        </p:nvCxnSpPr>
        <p:spPr>
          <a:xfrm>
            <a:off x="184382" y="1371600"/>
            <a:ext cx="829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52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" y="609313"/>
            <a:ext cx="6000750" cy="26436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610" y="1238732"/>
            <a:ext cx="3127876" cy="7906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6BEC4D-CCD0-474F-900B-D2B71616173C}"/>
              </a:ext>
            </a:extLst>
          </p:cNvPr>
          <p:cNvSpPr txBox="1">
            <a:spLocks/>
          </p:cNvSpPr>
          <p:nvPr/>
        </p:nvSpPr>
        <p:spPr>
          <a:xfrm>
            <a:off x="4579116" y="3258002"/>
            <a:ext cx="3335025" cy="129711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2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Flux: use geometrical crop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Initial (source): </a:t>
            </a:r>
            <a:r>
              <a:rPr lang="en-US" dirty="0">
                <a:solidFill>
                  <a:srgbClr val="FF0000"/>
                </a:solidFill>
              </a:rPr>
              <a:t>2.9e14 / 17 </a:t>
            </a:r>
            <a:r>
              <a:rPr lang="en-US" dirty="0" err="1">
                <a:solidFill>
                  <a:srgbClr val="FF0000"/>
                </a:solidFill>
              </a:rPr>
              <a:t>ph</a:t>
            </a:r>
            <a:r>
              <a:rPr lang="en-US" dirty="0">
                <a:solidFill>
                  <a:srgbClr val="FF0000"/>
                </a:solidFill>
              </a:rPr>
              <a:t>/s/eV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Monochromator: x  1e-2 * 17000 = 170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Crop </a:t>
            </a:r>
            <a:r>
              <a:rPr lang="en-US" dirty="0">
                <a:solidFill>
                  <a:schemeClr val="tx1"/>
                </a:solidFill>
              </a:rPr>
              <a:t> VSS (none for EBS)</a:t>
            </a:r>
          </a:p>
          <a:p>
            <a:pPr lvl="1"/>
            <a:r>
              <a:rPr lang="en-US" dirty="0"/>
              <a:t>KBV (60mm) 7.1%</a:t>
            </a:r>
          </a:p>
          <a:p>
            <a:pPr lvl="1"/>
            <a:r>
              <a:rPr lang="en-US" dirty="0"/>
              <a:t>KBH (26mm) 40%</a:t>
            </a:r>
          </a:p>
          <a:p>
            <a:pPr lvl="1"/>
            <a:r>
              <a:rPr lang="en-US" dirty="0"/>
              <a:t>Total </a:t>
            </a:r>
            <a:r>
              <a:rPr lang="en-US" dirty="0">
                <a:solidFill>
                  <a:srgbClr val="FF0000"/>
                </a:solidFill>
              </a:rPr>
              <a:t>2.85%</a:t>
            </a:r>
            <a:r>
              <a:rPr lang="en-US" dirty="0"/>
              <a:t>. Thus 8.3  10</a:t>
            </a:r>
            <a:r>
              <a:rPr lang="en-US" baseline="30000" dirty="0"/>
              <a:t>13</a:t>
            </a:r>
          </a:p>
          <a:p>
            <a:r>
              <a:rPr lang="en-US" dirty="0">
                <a:solidFill>
                  <a:schemeClr val="tx1"/>
                </a:solidFill>
              </a:rPr>
              <a:t>Apply mirror reflectivity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1015632"/>
          </a:xfrm>
        </p:spPr>
        <p:txBody>
          <a:bodyPr/>
          <a:lstStyle/>
          <a:p>
            <a:r>
              <a:rPr lang="en-US" sz="2700" dirty="0"/>
              <a:t>Hand-calculations. Example ESRF ID16A</a:t>
            </a:r>
            <a:br>
              <a:rPr lang="en-US" sz="2700" dirty="0"/>
            </a:br>
            <a:r>
              <a:rPr lang="en-US" sz="2700" dirty="0"/>
              <a:t>Beam sizes and flux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CAE7D8-5002-4B8D-9242-F8013AC1DA0B}"/>
              </a:ext>
            </a:extLst>
          </p:cNvPr>
          <p:cNvGrpSpPr/>
          <p:nvPr/>
        </p:nvGrpSpPr>
        <p:grpSpPr>
          <a:xfrm>
            <a:off x="1466317" y="3174263"/>
            <a:ext cx="2737199" cy="1359924"/>
            <a:chOff x="5601929" y="1524000"/>
            <a:chExt cx="2737199" cy="135992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94CFE30-8BE2-4F32-9C0C-92FB3270E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1929" y="1524000"/>
              <a:ext cx="952055" cy="131445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FF05B8E-BD6E-4A15-B496-C81FBFDF0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8675" y="1524000"/>
              <a:ext cx="1740453" cy="1359924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B6EBA50-5B0A-432E-B729-F75B5DFA0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67" y="1728315"/>
            <a:ext cx="562633" cy="11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8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Hyerarchical</a:t>
            </a:r>
            <a:r>
              <a:rPr lang="en-US" dirty="0"/>
              <a:t> simulations with </a:t>
            </a:r>
            <a:r>
              <a:rPr lang="en-US" dirty="0" err="1"/>
              <a:t>Oasys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69214" y="1285875"/>
            <a:ext cx="5616702" cy="2457450"/>
          </a:xfrm>
        </p:spPr>
        <p:txBody>
          <a:bodyPr>
            <a:normAutofit fontScale="92500"/>
          </a:bodyPr>
          <a:lstStyle/>
          <a:p>
            <a:r>
              <a:rPr lang="en-US" sz="2100" dirty="0"/>
              <a:t>Analytical model (by hand and XOPPY)</a:t>
            </a:r>
          </a:p>
          <a:p>
            <a:r>
              <a:rPr lang="en-US" sz="2100" dirty="0">
                <a:solidFill>
                  <a:srgbClr val="00B050"/>
                </a:solidFill>
              </a:rPr>
              <a:t>Ray tracing (</a:t>
            </a:r>
            <a:r>
              <a:rPr lang="en-US" sz="2100" dirty="0" err="1">
                <a:solidFill>
                  <a:srgbClr val="00B050"/>
                </a:solidFill>
              </a:rPr>
              <a:t>ShadowOui</a:t>
            </a:r>
            <a:r>
              <a:rPr lang="en-US" sz="2100" dirty="0">
                <a:solidFill>
                  <a:srgbClr val="00B050"/>
                </a:solidFill>
              </a:rPr>
              <a:t>)</a:t>
            </a:r>
          </a:p>
          <a:p>
            <a:r>
              <a:rPr lang="en-US" sz="2100" dirty="0">
                <a:solidFill>
                  <a:srgbClr val="00B050"/>
                </a:solidFill>
              </a:rPr>
              <a:t>Hybrid model (</a:t>
            </a:r>
            <a:r>
              <a:rPr lang="en-US" sz="2100" dirty="0" err="1">
                <a:solidFill>
                  <a:srgbClr val="00B050"/>
                </a:solidFill>
              </a:rPr>
              <a:t>ShadowOui</a:t>
            </a:r>
            <a:r>
              <a:rPr lang="en-US" sz="2100" dirty="0">
                <a:solidFill>
                  <a:srgbClr val="00B050"/>
                </a:solidFill>
              </a:rPr>
              <a:t>)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Simplified wave optics (WOFRY) Coherent Mode Decomposition (2D CMD also possible)</a:t>
            </a:r>
          </a:p>
          <a:p>
            <a:r>
              <a:rPr lang="en-US" sz="2100" dirty="0">
                <a:solidFill>
                  <a:schemeClr val="accent1"/>
                </a:solidFill>
              </a:rPr>
              <a:t>Monte Carlo (multi e</a:t>
            </a:r>
            <a:r>
              <a:rPr lang="en-US" sz="2100" baseline="30000" dirty="0">
                <a:solidFill>
                  <a:schemeClr val="accent1"/>
                </a:solidFill>
              </a:rPr>
              <a:t>-</a:t>
            </a:r>
            <a:r>
              <a:rPr lang="en-US" sz="2100" dirty="0">
                <a:solidFill>
                  <a:schemeClr val="accent1"/>
                </a:solidFill>
              </a:rPr>
              <a:t>) wave optics (SRW)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20880" y="4176426"/>
            <a:ext cx="28632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Ref. M. Sanchez del Rio et al, JSR 26 1887 (2019) </a:t>
            </a:r>
          </a:p>
          <a:p>
            <a:r>
              <a:rPr lang="en-US" sz="1050" dirty="0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https://</a:t>
            </a:r>
            <a:r>
              <a:rPr lang="en-US" sz="1050" dirty="0" err="1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doi.org</a:t>
            </a:r>
            <a:r>
              <a:rPr lang="en-US" sz="1050" dirty="0">
                <a:solidFill>
                  <a:schemeClr val="tx2"/>
                </a:solidFill>
                <a:latin typeface="Calibri"/>
                <a:cs typeface="Calibri"/>
                <a:hlinkClick r:id="rId2"/>
              </a:rPr>
              <a:t>/10.1107/S160057751901213X</a:t>
            </a:r>
            <a:endParaRPr lang="en-US" sz="105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275" y="742950"/>
            <a:ext cx="1229855" cy="877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916" y="1771650"/>
            <a:ext cx="2280427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704" y="2514600"/>
            <a:ext cx="1468244" cy="902970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203115" y="1181830"/>
            <a:ext cx="366099" cy="2355850"/>
          </a:xfrm>
          <a:prstGeom prst="downArrow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>
                <a:solidFill>
                  <a:srgbClr val="0000FF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31313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89D9D-6BCD-426D-867F-1249D599C9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9904E-EA04-43CD-A38B-2B46275BE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XOPPY history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EED75-399B-4885-AE66-4B77C7104E04}"/>
              </a:ext>
            </a:extLst>
          </p:cNvPr>
          <p:cNvSpPr txBox="1"/>
          <p:nvPr/>
        </p:nvSpPr>
        <p:spPr>
          <a:xfrm>
            <a:off x="347988" y="625439"/>
            <a:ext cx="648323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XOP (X-ray Oriented Programs) (</a:t>
            </a:r>
            <a:r>
              <a:rPr lang="en-US" dirty="0">
                <a:hlinkClick r:id="rId2"/>
              </a:rPr>
              <a:t>http://dx.doi.org/10.1063/1.1147376</a:t>
            </a:r>
            <a:r>
              <a:rPr lang="en-US" dirty="0"/>
              <a:t>)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/>
              <a:t> 	a user interface to useful tools for the beamline designer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	collaboration ESRF-APS (M. Sanchez del RIO and Roger J. </a:t>
            </a:r>
            <a:r>
              <a:rPr lang="en-US" dirty="0" err="1"/>
              <a:t>Dejus</a:t>
            </a:r>
            <a:r>
              <a:rPr lang="en-US" dirty="0"/>
              <a:t>)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 	it included some tools for synchrotron spectra (US, URGENT), and a bunch of pieces of SHADOW to compute BM and wiggler sources, crystal, multilayer and mirror </a:t>
            </a:r>
            <a:r>
              <a:rPr lang="en-US" dirty="0" err="1"/>
              <a:t>reflectivities</a:t>
            </a:r>
            <a:r>
              <a:rPr lang="en-US" dirty="0"/>
              <a:t>. 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dirty="0"/>
              <a:t> 	The interface was written in the IDL binding Fortran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	XOP evolved (2004-2011) with mode dedicated codes and a new optical constants database (DABAX) (</a:t>
            </a:r>
            <a:r>
              <a:rPr lang="en-US" dirty="0">
                <a:hlinkClick r:id="rId3"/>
              </a:rPr>
              <a:t>http://dx.doi.org/10.1117/12.893911</a:t>
            </a:r>
            <a:r>
              <a:rPr lang="en-US" dirty="0"/>
              <a:t> )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XOP concept migrated to OASYS, and new interfaces were created in python (therefore the name of the add-on  XOPPY) but always maintained the initial philosophy of “toolbox”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OASYS-XOPPY uses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xraylib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. Many new features have been added: 	3D calculations (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E,x,y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) 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SRCalc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Scripting</a:t>
            </a:r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	DABAX available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A135A-5C66-4127-A0CD-0CC6D3813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749" y="117741"/>
            <a:ext cx="1511216" cy="653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6A52A-A3D2-423B-9491-9C8F301BDA9A}"/>
              </a:ext>
            </a:extLst>
          </p:cNvPr>
          <p:cNvSpPr txBox="1"/>
          <p:nvPr/>
        </p:nvSpPr>
        <p:spPr>
          <a:xfrm>
            <a:off x="6831228" y="317662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3159F-6F1E-48E1-BB8E-536FD4819EA1}"/>
              </a:ext>
            </a:extLst>
          </p:cNvPr>
          <p:cNvSpPr txBox="1"/>
          <p:nvPr/>
        </p:nvSpPr>
        <p:spPr>
          <a:xfrm>
            <a:off x="6917538" y="141793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0B144-3EF4-45CF-A66B-0131748BE3FE}"/>
              </a:ext>
            </a:extLst>
          </p:cNvPr>
          <p:cNvSpPr txBox="1"/>
          <p:nvPr/>
        </p:nvSpPr>
        <p:spPr>
          <a:xfrm>
            <a:off x="6917538" y="270878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B944F-60FD-437C-9DA9-0A350AB7F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281" y="2289395"/>
            <a:ext cx="1520684" cy="1363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DFE9AD-AE1B-4BC9-B922-0F3F18EA0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0281" y="887345"/>
            <a:ext cx="1520684" cy="1333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5A97B-D7B6-4873-9BDC-8237A4607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869" y="3704063"/>
            <a:ext cx="2247096" cy="1142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80EAE2-DABF-4783-BD0E-B4814225DA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8" y="3931469"/>
            <a:ext cx="1363789" cy="8182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BCEFEA-FB3F-4ECE-8886-C1299A9A3E1E}"/>
              </a:ext>
            </a:extLst>
          </p:cNvPr>
          <p:cNvSpPr txBox="1"/>
          <p:nvPr/>
        </p:nvSpPr>
        <p:spPr>
          <a:xfrm>
            <a:off x="6602799" y="3689078"/>
            <a:ext cx="10390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2013-2023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289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383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57832" y="1835942"/>
            <a:ext cx="7760224" cy="2668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Introduction to XOPPY</a:t>
            </a:r>
          </a:p>
          <a:p>
            <a:pPr algn="ctr" defTabSz="822960">
              <a:buClrTx/>
            </a:pPr>
            <a:r>
              <a:rPr lang="en-US" sz="2400" b="1" kern="1200" dirty="0">
                <a:solidFill>
                  <a:srgbClr val="002060"/>
                </a:solidFill>
                <a:ea typeface="+mn-ea"/>
                <a:cs typeface="+mn-cs"/>
              </a:rPr>
              <a:t> </a:t>
            </a: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800" b="1" kern="1200" dirty="0">
                <a:solidFill>
                  <a:srgbClr val="002060"/>
                </a:solidFill>
                <a:ea typeface="+mn-ea"/>
                <a:cs typeface="+mn-cs"/>
              </a:rPr>
              <a:t>Transport of power in a Beamline</a:t>
            </a:r>
          </a:p>
          <a:p>
            <a:pPr algn="ctr" defTabSz="822960">
              <a:buClrTx/>
            </a:pPr>
            <a:endParaRPr lang="en-US" sz="1800" b="1" kern="1200" dirty="0">
              <a:solidFill>
                <a:srgbClr val="002060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500" kern="1200" dirty="0">
                <a:solidFill>
                  <a:prstClr val="black"/>
                </a:solidFill>
                <a:ea typeface="+mn-ea"/>
                <a:cs typeface="+mn-cs"/>
              </a:rPr>
              <a:t>Manuel Sanchez del Rio</a:t>
            </a:r>
          </a:p>
          <a:p>
            <a:pPr algn="ctr"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srio@esrf.eu</a:t>
            </a:r>
          </a:p>
          <a:p>
            <a:pPr algn="ctr" defTabSz="822960">
              <a:buClrTx/>
            </a:pPr>
            <a:endParaRPr lang="en-US" sz="150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200" kern="1200" dirty="0">
                <a:solidFill>
                  <a:prstClr val="black"/>
                </a:solidFill>
                <a:ea typeface="+mn-ea"/>
                <a:cs typeface="+mn-cs"/>
              </a:rPr>
              <a:t>Advanced Analysis &amp; Precision Unit, MEG/ISDD, ESRF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algn="ctr" defTabSz="822960">
              <a:buClrTx/>
            </a:pPr>
            <a:r>
              <a:rPr lang="en-US" sz="1050" kern="1200" dirty="0">
                <a:solidFill>
                  <a:prstClr val="black"/>
                </a:solidFill>
                <a:ea typeface="+mn-ea"/>
                <a:cs typeface="+mn-cs"/>
              </a:rPr>
              <a:t>May 29</a:t>
            </a:r>
            <a:r>
              <a:rPr lang="en-US" sz="1050" kern="1200" baseline="30000" dirty="0">
                <a:solidFill>
                  <a:prstClr val="black"/>
                </a:solidFill>
                <a:ea typeface="+mn-ea"/>
                <a:cs typeface="+mn-cs"/>
              </a:rPr>
              <a:t>th</a:t>
            </a:r>
            <a:r>
              <a:rPr lang="en-US" sz="1050" kern="1200" dirty="0">
                <a:solidFill>
                  <a:prstClr val="black"/>
                </a:solidFill>
                <a:ea typeface="+mn-ea"/>
                <a:cs typeface="+mn-cs"/>
              </a:rPr>
              <a:t> 2023</a:t>
            </a:r>
          </a:p>
          <a:p>
            <a:pPr algn="ctr" defTabSz="822960">
              <a:buClrTx/>
            </a:pPr>
            <a:endParaRPr lang="en-US" sz="105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02E65-1064-4596-8C94-C41AB56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82" y="450706"/>
            <a:ext cx="2390523" cy="14343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896221" y="3409925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40252" y="3354400"/>
            <a:ext cx="1231337" cy="526550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74" y="2701365"/>
            <a:ext cx="824288" cy="571803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A1271D0-9E0F-4467-A265-ABAFC1F1A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46399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36" y="2182907"/>
            <a:ext cx="2684041" cy="1808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Simulation of source emission</a:t>
            </a:r>
            <a:endParaRPr lang="en-GB" sz="2160" cap="none" dirty="0"/>
          </a:p>
        </p:txBody>
      </p:sp>
      <p:sp>
        <p:nvSpPr>
          <p:cNvPr id="10" name="TextBox 9"/>
          <p:cNvSpPr txBox="1"/>
          <p:nvPr/>
        </p:nvSpPr>
        <p:spPr>
          <a:xfrm>
            <a:off x="7220813" y="766555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090" y="821956"/>
            <a:ext cx="554147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Source spectrum (Photon flux or spectral power vs Energy)</a:t>
            </a:r>
            <a:endParaRPr lang="en-US" sz="144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54" y="1911516"/>
            <a:ext cx="2705262" cy="21971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1888" y="2522481"/>
            <a:ext cx="1831242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720" kern="1200" dirty="0">
                <a:solidFill>
                  <a:prstClr val="black"/>
                </a:solidFill>
                <a:ea typeface="+mn-ea"/>
                <a:cs typeface="+mn-cs"/>
              </a:rPr>
              <a:t>bending magnet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8"/>
          <a:stretch/>
        </p:blipFill>
        <p:spPr>
          <a:xfrm>
            <a:off x="6127373" y="1193853"/>
            <a:ext cx="2186880" cy="3206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0324" y="2331499"/>
            <a:ext cx="763878" cy="1938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  </a:t>
            </a:r>
            <a:r>
              <a:rPr lang="en-US" sz="1080" kern="1200" dirty="0">
                <a:solidFill>
                  <a:srgbClr val="002060"/>
                </a:solidFill>
                <a:ea typeface="+mn-ea"/>
                <a:cs typeface="+mn-cs"/>
              </a:rPr>
              <a:t>Wiggler</a:t>
            </a:r>
            <a:endParaRPr lang="en-GB" sz="1080" kern="1200" dirty="0">
              <a:solidFill>
                <a:srgbClr val="002060"/>
              </a:solidFill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4700" y="3048735"/>
            <a:ext cx="700260" cy="3323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srgbClr val="00B050"/>
                </a:solidFill>
                <a:ea typeface="+mn-ea"/>
                <a:cs typeface="+mn-cs"/>
              </a:rPr>
              <a:t>Bending </a:t>
            </a:r>
          </a:p>
          <a:p>
            <a:pPr defTabSz="822960">
              <a:buClrTx/>
            </a:pPr>
            <a:r>
              <a:rPr lang="en-US" sz="1080" kern="1200" dirty="0">
                <a:solidFill>
                  <a:srgbClr val="00B050"/>
                </a:solidFill>
                <a:ea typeface="+mn-ea"/>
                <a:cs typeface="+mn-cs"/>
              </a:rPr>
              <a:t>magnet</a:t>
            </a:r>
            <a:endParaRPr lang="en-GB" sz="990" kern="1200" dirty="0">
              <a:solidFill>
                <a:srgbClr val="00B050"/>
              </a:solidFill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 rot="21192873">
            <a:off x="3569910" y="2752997"/>
            <a:ext cx="729116" cy="205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60843" y="2246892"/>
            <a:ext cx="665415" cy="143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28016" y="2223785"/>
            <a:ext cx="763878" cy="1661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srgbClr val="AF007C">
                    <a:lumMod val="60000"/>
                    <a:lumOff val="40000"/>
                  </a:srgbClr>
                </a:solidFill>
                <a:ea typeface="+mn-ea"/>
                <a:cs typeface="+mn-cs"/>
              </a:rPr>
              <a:t>Undulator</a:t>
            </a:r>
            <a:endParaRPr lang="en-GB" sz="990" kern="1200" dirty="0">
              <a:solidFill>
                <a:srgbClr val="AF007C">
                  <a:lumMod val="60000"/>
                  <a:lumOff val="40000"/>
                </a:srgbClr>
              </a:solidFill>
              <a:ea typeface="+mn-ea"/>
              <a:cs typeface="+mn-cs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95B32B-2932-4C98-9A97-B6FCDAE0A0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2810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</a:t>
            </a:r>
            <a:endParaRPr lang="en-GB" sz="2160" cap="non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6" y="757149"/>
            <a:ext cx="2496833" cy="963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21122" y="2859573"/>
                <a:ext cx="2580963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22" y="2859573"/>
                <a:ext cx="2580963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91588" y="2209375"/>
                <a:ext cx="3095527" cy="4735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≡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𝑚𝑐</m:t>
                          </m:r>
                        </m:den>
                      </m:f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88" y="2209375"/>
                <a:ext cx="3095527" cy="473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227" y="627534"/>
            <a:ext cx="3010145" cy="236746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4494" y="3007325"/>
            <a:ext cx="2431698" cy="1934610"/>
          </a:xfrm>
          <a:prstGeom prst="rect">
            <a:avLst/>
          </a:prstGeom>
        </p:spPr>
      </p:pic>
      <p:cxnSp>
        <p:nvCxnSpPr>
          <p:cNvPr id="102" name="Straight Arrow Connector 101"/>
          <p:cNvCxnSpPr/>
          <p:nvPr/>
        </p:nvCxnSpPr>
        <p:spPr>
          <a:xfrm>
            <a:off x="5248635" y="2682812"/>
            <a:ext cx="324036" cy="324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630689" y="4326296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7210D-E6A2-4436-AD24-4ADB024E31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2F041-11A2-45DB-A15D-2720573FAE39}"/>
              </a:ext>
            </a:extLst>
          </p:cNvPr>
          <p:cNvSpPr txBox="1"/>
          <p:nvPr/>
        </p:nvSpPr>
        <p:spPr>
          <a:xfrm>
            <a:off x="5821899" y="453911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ESRF ID20 U32c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7A66E6-1D74-4CE1-88D9-CEBB8F7676D7}"/>
              </a:ext>
            </a:extLst>
          </p:cNvPr>
          <p:cNvCxnSpPr/>
          <p:nvPr/>
        </p:nvCxnSpPr>
        <p:spPr>
          <a:xfrm flipH="1">
            <a:off x="6874933" y="3708400"/>
            <a:ext cx="507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113164-DC99-451B-9D9E-3CDA285C9C0F}"/>
              </a:ext>
            </a:extLst>
          </p:cNvPr>
          <p:cNvSpPr txBox="1"/>
          <p:nvPr/>
        </p:nvSpPr>
        <p:spPr>
          <a:xfrm>
            <a:off x="7391597" y="3554511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“red shift”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CE4EB-B445-4A8B-B87B-0E388BBD4CC8}"/>
              </a:ext>
            </a:extLst>
          </p:cNvPr>
          <p:cNvSpPr txBox="1"/>
          <p:nvPr/>
        </p:nvSpPr>
        <p:spPr>
          <a:xfrm>
            <a:off x="2769298" y="1700683"/>
            <a:ext cx="1507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Undulator period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C06B7D-3BFA-40D3-B874-A53B92E2B5DE}"/>
              </a:ext>
            </a:extLst>
          </p:cNvPr>
          <p:cNvCxnSpPr/>
          <p:nvPr/>
        </p:nvCxnSpPr>
        <p:spPr>
          <a:xfrm>
            <a:off x="3372584" y="2008460"/>
            <a:ext cx="0" cy="31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A3B241-3F40-497E-8FC5-39835A6DE07D}"/>
              </a:ext>
            </a:extLst>
          </p:cNvPr>
          <p:cNvSpPr txBox="1"/>
          <p:nvPr/>
        </p:nvSpPr>
        <p:spPr>
          <a:xfrm>
            <a:off x="266709" y="3400622"/>
            <a:ext cx="1707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Photon wavelength</a:t>
            </a:r>
          </a:p>
          <a:p>
            <a:pPr algn="ctr"/>
            <a:r>
              <a:rPr lang="en-US" dirty="0"/>
              <a:t>(harmonics)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888157-73AC-45BC-BB99-4C9542ABB93D}"/>
              </a:ext>
            </a:extLst>
          </p:cNvPr>
          <p:cNvCxnSpPr>
            <a:cxnSpLocks/>
          </p:cNvCxnSpPr>
          <p:nvPr/>
        </p:nvCxnSpPr>
        <p:spPr>
          <a:xfrm flipV="1">
            <a:off x="560439" y="3264311"/>
            <a:ext cx="231149" cy="15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0017293-EBEF-4496-8344-6F3C62BFA722}"/>
              </a:ext>
            </a:extLst>
          </p:cNvPr>
          <p:cNvSpPr/>
          <p:nvPr/>
        </p:nvSpPr>
        <p:spPr>
          <a:xfrm>
            <a:off x="4995854" y="779054"/>
            <a:ext cx="441752" cy="1916288"/>
          </a:xfrm>
          <a:prstGeom prst="rect">
            <a:avLst/>
          </a:prstGeom>
          <a:solidFill>
            <a:schemeClr val="accent4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0912AE-A2A5-4396-8309-682F8B7ED8E6}"/>
              </a:ext>
            </a:extLst>
          </p:cNvPr>
          <p:cNvSpPr txBox="1"/>
          <p:nvPr/>
        </p:nvSpPr>
        <p:spPr>
          <a:xfrm>
            <a:off x="3461439" y="515893"/>
            <a:ext cx="1399349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</p:spTree>
    <p:extLst>
      <p:ext uri="{BB962C8B-B14F-4D97-AF65-F5344CB8AC3E}">
        <p14:creationId xmlns:p14="http://schemas.microsoft.com/office/powerpoint/2010/main" val="12497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893" y="2794595"/>
            <a:ext cx="2770262" cy="2053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emission simulation: Peak position vs aperture size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84785" y="2283062"/>
                <a:ext cx="2580963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𝜽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85" y="2283062"/>
                <a:ext cx="2580963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050" y="4256737"/>
            <a:ext cx="648072" cy="3888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461440" y="515893"/>
            <a:ext cx="1287418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03" name="Cube 29"/>
          <p:cNvSpPr/>
          <p:nvPr/>
        </p:nvSpPr>
        <p:spPr>
          <a:xfrm>
            <a:off x="4556615" y="4028141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04" name="Cube 29"/>
          <p:cNvSpPr/>
          <p:nvPr/>
        </p:nvSpPr>
        <p:spPr>
          <a:xfrm>
            <a:off x="4459976" y="4337537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5" name="Grupo 12"/>
          <p:cNvGrpSpPr/>
          <p:nvPr/>
        </p:nvGrpSpPr>
        <p:grpSpPr>
          <a:xfrm>
            <a:off x="930704" y="4053436"/>
            <a:ext cx="1323393" cy="261196"/>
            <a:chOff x="286423" y="1753548"/>
            <a:chExt cx="1470437" cy="290218"/>
          </a:xfrm>
        </p:grpSpPr>
        <p:sp>
          <p:nvSpPr>
            <p:cNvPr id="10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6" name="Grupo 13"/>
          <p:cNvGrpSpPr/>
          <p:nvPr/>
        </p:nvGrpSpPr>
        <p:grpSpPr>
          <a:xfrm>
            <a:off x="915024" y="4367831"/>
            <a:ext cx="1323393" cy="261196"/>
            <a:chOff x="286423" y="1753548"/>
            <a:chExt cx="1470437" cy="290218"/>
          </a:xfrm>
        </p:grpSpPr>
        <p:sp>
          <p:nvSpPr>
            <p:cNvPr id="117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3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4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5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6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cxnSp>
        <p:nvCxnSpPr>
          <p:cNvPr id="127" name="Straight Arrow Connector 23"/>
          <p:cNvCxnSpPr/>
          <p:nvPr/>
        </p:nvCxnSpPr>
        <p:spPr>
          <a:xfrm>
            <a:off x="1820351" y="4355185"/>
            <a:ext cx="3104466" cy="39310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ángulo 17"/>
          <p:cNvSpPr/>
          <p:nvPr/>
        </p:nvSpPr>
        <p:spPr>
          <a:xfrm>
            <a:off x="734067" y="3701001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sp>
        <p:nvSpPr>
          <p:cNvPr id="129" name="Rectángulo 20"/>
          <p:cNvSpPr/>
          <p:nvPr/>
        </p:nvSpPr>
        <p:spPr>
          <a:xfrm>
            <a:off x="4363500" y="3602520"/>
            <a:ext cx="442750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Slit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V="1">
            <a:off x="1832492" y="4228229"/>
            <a:ext cx="3367003" cy="12695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23"/>
          <p:cNvCxnSpPr/>
          <p:nvPr/>
        </p:nvCxnSpPr>
        <p:spPr>
          <a:xfrm>
            <a:off x="1950276" y="4352359"/>
            <a:ext cx="3249219" cy="42136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23"/>
          <p:cNvCxnSpPr/>
          <p:nvPr/>
        </p:nvCxnSpPr>
        <p:spPr>
          <a:xfrm>
            <a:off x="2037478" y="4357502"/>
            <a:ext cx="3197227" cy="7005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23"/>
          <p:cNvCxnSpPr/>
          <p:nvPr/>
        </p:nvCxnSpPr>
        <p:spPr>
          <a:xfrm flipV="1">
            <a:off x="1956686" y="4337006"/>
            <a:ext cx="3242808" cy="18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23"/>
          <p:cNvCxnSpPr/>
          <p:nvPr/>
        </p:nvCxnSpPr>
        <p:spPr>
          <a:xfrm flipV="1">
            <a:off x="1912646" y="4302766"/>
            <a:ext cx="3286849" cy="45519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23"/>
          <p:cNvCxnSpPr/>
          <p:nvPr/>
        </p:nvCxnSpPr>
        <p:spPr>
          <a:xfrm>
            <a:off x="1846246" y="4362855"/>
            <a:ext cx="3353249" cy="55207"/>
          </a:xfrm>
          <a:prstGeom prst="straightConnector1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22"/>
          <p:cNvSpPr/>
          <p:nvPr/>
        </p:nvSpPr>
        <p:spPr>
          <a:xfrm>
            <a:off x="4360564" y="4228760"/>
            <a:ext cx="187343" cy="39866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8" name="Conector recto de flecha 50"/>
          <p:cNvCxnSpPr/>
          <p:nvPr/>
        </p:nvCxnSpPr>
        <p:spPr>
          <a:xfrm>
            <a:off x="2373637" y="4750606"/>
            <a:ext cx="2061809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ángulo 53"/>
          <p:cNvSpPr/>
          <p:nvPr/>
        </p:nvSpPr>
        <p:spPr>
          <a:xfrm>
            <a:off x="3154201" y="4591834"/>
            <a:ext cx="681263" cy="3139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prstClr val="black"/>
                </a:solidFill>
                <a:ea typeface="+mn-ea"/>
                <a:cs typeface="+mn-cs"/>
              </a:rPr>
              <a:t>30 m</a:t>
            </a:r>
          </a:p>
        </p:txBody>
      </p:sp>
      <p:sp>
        <p:nvSpPr>
          <p:cNvPr id="140" name="Cube 29"/>
          <p:cNvSpPr/>
          <p:nvPr/>
        </p:nvSpPr>
        <p:spPr>
          <a:xfrm>
            <a:off x="4459976" y="3916034"/>
            <a:ext cx="192243" cy="353612"/>
          </a:xfrm>
          <a:prstGeom prst="cube">
            <a:avLst>
              <a:gd name="adj" fmla="val 7193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 dirty="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82" y="3972291"/>
                <a:ext cx="365485" cy="341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Arc 142"/>
          <p:cNvSpPr/>
          <p:nvPr/>
        </p:nvSpPr>
        <p:spPr>
          <a:xfrm>
            <a:off x="3750970" y="3790157"/>
            <a:ext cx="599982" cy="845029"/>
          </a:xfrm>
          <a:prstGeom prst="arc">
            <a:avLst>
              <a:gd name="adj1" fmla="val 17795487"/>
              <a:gd name="adj2" fmla="val 21321386"/>
            </a:avLst>
          </a:prstGeom>
          <a:ln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144" name="Arc 143"/>
          <p:cNvSpPr/>
          <p:nvPr/>
        </p:nvSpPr>
        <p:spPr>
          <a:xfrm>
            <a:off x="3719209" y="4064310"/>
            <a:ext cx="599982" cy="845029"/>
          </a:xfrm>
          <a:prstGeom prst="arc">
            <a:avLst>
              <a:gd name="adj1" fmla="val 21237524"/>
              <a:gd name="adj2" fmla="val 3997005"/>
            </a:avLst>
          </a:prstGeom>
          <a:ln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473" y="950920"/>
            <a:ext cx="463948" cy="513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817" y="807526"/>
            <a:ext cx="2480305" cy="186022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5932951" y="1539635"/>
            <a:ext cx="388843" cy="1254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580156" y="3701001"/>
            <a:ext cx="2376612" cy="0"/>
          </a:xfrm>
          <a:prstGeom prst="straightConnector1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 rot="5400000">
            <a:off x="6389942" y="3380305"/>
            <a:ext cx="174297" cy="4670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sp>
        <p:nvSpPr>
          <p:cNvPr id="65" name="Rectángulo 17"/>
          <p:cNvSpPr/>
          <p:nvPr/>
        </p:nvSpPr>
        <p:spPr>
          <a:xfrm>
            <a:off x="6243542" y="3267336"/>
            <a:ext cx="70083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~50 eV</a:t>
            </a:r>
          </a:p>
        </p:txBody>
      </p:sp>
      <p:sp>
        <p:nvSpPr>
          <p:cNvPr id="67" name="Rectángulo 17"/>
          <p:cNvSpPr/>
          <p:nvPr/>
        </p:nvSpPr>
        <p:spPr>
          <a:xfrm>
            <a:off x="5777751" y="575299"/>
            <a:ext cx="106792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1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st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4902F-0070-4B02-8710-4246E8F6F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00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>
                <a:solidFill>
                  <a:schemeClr val="tx1"/>
                </a:solidFill>
              </a:rPr>
              <a:t>Undulator emission simulation: Peak position vs K</a:t>
            </a:r>
            <a:endParaRPr lang="en-GB" sz="2160" cap="non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938561" y="1955158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61" y="1955158"/>
                <a:ext cx="2581861" cy="5652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4" name="TextBox 93"/>
          <p:cNvSpPr txBox="1"/>
          <p:nvPr/>
        </p:nvSpPr>
        <p:spPr>
          <a:xfrm>
            <a:off x="3263699" y="513899"/>
            <a:ext cx="1444857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392928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392928" cy="3416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642" y="828946"/>
            <a:ext cx="3878520" cy="309136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258" y="854219"/>
            <a:ext cx="713188" cy="5439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4A39FD-7A72-44F3-8A22-B39D1B9CDC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3E119-FD0E-4252-A4FC-353659617A28}"/>
                  </a:ext>
                </a:extLst>
              </p:cNvPr>
              <p:cNvSpPr txBox="1"/>
              <p:nvPr/>
            </p:nvSpPr>
            <p:spPr>
              <a:xfrm>
                <a:off x="971776" y="1341873"/>
                <a:ext cx="25486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⇒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  ⇒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63E119-FD0E-4252-A4FC-353659617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76" y="1341873"/>
                <a:ext cx="2548646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7EF9B8-8502-45F7-B3F9-B30AE368D9A5}"/>
                  </a:ext>
                </a:extLst>
              </p:cNvPr>
              <p:cNvSpPr txBox="1"/>
              <p:nvPr/>
            </p:nvSpPr>
            <p:spPr>
              <a:xfrm>
                <a:off x="504500" y="2780347"/>
                <a:ext cx="4101251" cy="5955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eV</m:t>
                    </m:r>
                    <m:r>
                      <m:rPr>
                        <m:nor/>
                      </m:rPr>
                      <a:rPr lang="en-US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h𝑐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70C0"/>
                    </a:solidFill>
                  </a:rPr>
                  <a:t>= </a:t>
                </a:r>
                <a:r>
                  <a:rPr lang="en-GB" dirty="0">
                    <a:solidFill>
                      <a:srgbClr val="0070C0"/>
                    </a:solidFill>
                  </a:rPr>
                  <a:t>1.2398e-06</a:t>
                </a:r>
                <a:r>
                  <a:rPr lang="en-US" sz="2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r>
                  <a:rPr lang="en-GB" sz="2000" dirty="0">
                    <a:solidFill>
                      <a:srgbClr val="0070C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47EF9B8-8502-45F7-B3F9-B30AE368D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0" y="2780347"/>
                <a:ext cx="4101251" cy="5955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5E48126-411E-43B2-BA58-92D8FD995162}"/>
              </a:ext>
            </a:extLst>
          </p:cNvPr>
          <p:cNvSpPr txBox="1"/>
          <p:nvPr/>
        </p:nvSpPr>
        <p:spPr>
          <a:xfrm>
            <a:off x="116350" y="2571750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Memorandum: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749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93" y="1155155"/>
            <a:ext cx="3700529" cy="295012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8253BF8-DAFB-42C6-A092-090DEBADDE8F}"/>
              </a:ext>
            </a:extLst>
          </p:cNvPr>
          <p:cNvSpPr/>
          <p:nvPr/>
        </p:nvSpPr>
        <p:spPr>
          <a:xfrm>
            <a:off x="5764759" y="1166077"/>
            <a:ext cx="2357595" cy="2618523"/>
          </a:xfrm>
          <a:prstGeom prst="rect">
            <a:avLst/>
          </a:prstGeom>
          <a:solidFill>
            <a:schemeClr val="accent5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emission simulation: </a:t>
            </a:r>
            <a:r>
              <a:rPr lang="en-US" sz="2160" dirty="0">
                <a:solidFill>
                  <a:schemeClr val="tx1"/>
                </a:solidFill>
              </a:rPr>
              <a:t>Peak position vs K</a:t>
            </a:r>
            <a:endParaRPr lang="en-GB" sz="2160" cap="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14356" y="2167690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56" y="2167690"/>
                <a:ext cx="2581861" cy="565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02" y="4127123"/>
            <a:ext cx="1050797" cy="63047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05" y="925749"/>
            <a:ext cx="583265" cy="625943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162483" y="539199"/>
            <a:ext cx="1613482" cy="4247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6"/>
          <a:srcRect t="3434"/>
          <a:stretch/>
        </p:blipFill>
        <p:spPr>
          <a:xfrm>
            <a:off x="6905059" y="1264508"/>
            <a:ext cx="1217295" cy="480129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1231733" y="3660221"/>
            <a:ext cx="1323393" cy="261196"/>
            <a:chOff x="286423" y="1753548"/>
            <a:chExt cx="1470437" cy="290218"/>
          </a:xfrm>
        </p:grpSpPr>
        <p:sp>
          <p:nvSpPr>
            <p:cNvPr id="14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4" name="Grupo 13"/>
          <p:cNvGrpSpPr/>
          <p:nvPr/>
        </p:nvGrpSpPr>
        <p:grpSpPr>
          <a:xfrm>
            <a:off x="1219592" y="4232353"/>
            <a:ext cx="1323393" cy="261196"/>
            <a:chOff x="286423" y="1753548"/>
            <a:chExt cx="1470437" cy="290218"/>
          </a:xfrm>
        </p:grpSpPr>
        <p:sp>
          <p:nvSpPr>
            <p:cNvPr id="25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5" name="Rectángulo 17"/>
          <p:cNvSpPr/>
          <p:nvPr/>
        </p:nvSpPr>
        <p:spPr>
          <a:xfrm>
            <a:off x="1030407" y="3394095"/>
            <a:ext cx="48122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kern="1200" dirty="0">
                <a:solidFill>
                  <a:prstClr val="black"/>
                </a:solidFill>
                <a:ea typeface="+mn-ea"/>
                <a:cs typeface="+mn-cs"/>
              </a:rPr>
              <a:t>U42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171870" y="4259747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1870" y="326349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18847" y="3890625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498170" y="425673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86986" y="3909812"/>
                <a:ext cx="682238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b="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~</m:t>
                      </m:r>
                      <m:r>
                        <a:rPr lang="en-US" sz="1620" b="0" i="1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986" y="3909812"/>
                <a:ext cx="682238" cy="3416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FFCB39-4A92-4DD5-9DBB-10D9A15EC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AC9C71-F836-4AE9-B1E1-561BC89DFF8B}"/>
              </a:ext>
            </a:extLst>
          </p:cNvPr>
          <p:cNvSpPr/>
          <p:nvPr/>
        </p:nvSpPr>
        <p:spPr>
          <a:xfrm>
            <a:off x="5080000" y="1155155"/>
            <a:ext cx="511814" cy="2629445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EC2C5A-78FE-428C-BF3E-5449515FA9E8}"/>
              </a:ext>
            </a:extLst>
          </p:cNvPr>
          <p:cNvSpPr/>
          <p:nvPr/>
        </p:nvSpPr>
        <p:spPr>
          <a:xfrm>
            <a:off x="5420086" y="1166077"/>
            <a:ext cx="1479895" cy="2629445"/>
          </a:xfrm>
          <a:prstGeom prst="rect">
            <a:avLst/>
          </a:prstGeom>
          <a:solidFill>
            <a:schemeClr val="accent4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31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 (gap)</a:t>
            </a:r>
            <a:endParaRPr lang="en-GB" sz="2160" cap="non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88" y="1036263"/>
            <a:ext cx="1693436" cy="23593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5" name="Grupo 12"/>
          <p:cNvGrpSpPr/>
          <p:nvPr/>
        </p:nvGrpSpPr>
        <p:grpSpPr>
          <a:xfrm>
            <a:off x="4279347" y="936067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4256325" y="1671815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3712579" y="1507346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468571" y="1224204"/>
                <a:ext cx="51566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571" y="1224204"/>
                <a:ext cx="515665" cy="341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3774964" y="1537217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84401" y="1379063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i="1" kern="1200" dirty="0">
                <a:solidFill>
                  <a:prstClr val="black"/>
                </a:solidFill>
                <a:ea typeface="+mn-ea"/>
                <a:cs typeface="+mn-cs"/>
              </a:rPr>
              <a:t>Gap</a:t>
            </a:r>
            <a:endParaRPr lang="en-GB" sz="1260" i="1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7361309" y="1704628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361309" y="708378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418707" y="10725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632720" y="1065008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486943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5341342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813236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293417" y="1084082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293417" y="182646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787990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341342" y="184832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4832993" y="1848328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385852" y="1826467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5105015" y="105094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586455" y="104762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6040039" y="104287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6530369" y="1036263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6519672" y="180468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020463" y="182043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540282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5068388" y="18264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4587337" y="1820927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4"/>
          <a:srcRect r="21612"/>
          <a:stretch/>
        </p:blipFill>
        <p:spPr>
          <a:xfrm>
            <a:off x="4228244" y="1414859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6814825" y="1551574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08286" y="1335506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687609" y="1701617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4127094" y="2272709"/>
                <a:ext cx="2230739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094" y="2272709"/>
                <a:ext cx="2230739" cy="249299"/>
              </a:xfrm>
              <a:prstGeom prst="rect">
                <a:avLst/>
              </a:prstGeom>
              <a:blipFill>
                <a:blip r:embed="rId5"/>
                <a:stretch>
                  <a:fillRect l="-1639" r="-3005" b="-39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718" y="3055030"/>
            <a:ext cx="720090" cy="882968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2694771" y="330429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174726" y="3207030"/>
                <a:ext cx="1784078" cy="377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𝑔𝑎𝑝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4726" y="3207030"/>
                <a:ext cx="1784078" cy="3771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D07C8C-EBCD-40FD-8F09-3D91994E15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99C4A-EFB0-4BA2-8132-C39E528B89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0906" y="2673006"/>
            <a:ext cx="3774963" cy="210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2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emission simulation</a:t>
            </a:r>
            <a:endParaRPr lang="en-GB" sz="2160" cap="none" dirty="0"/>
          </a:p>
        </p:txBody>
      </p:sp>
      <p:grpSp>
        <p:nvGrpSpPr>
          <p:cNvPr id="15" name="Grupo 12"/>
          <p:cNvGrpSpPr/>
          <p:nvPr/>
        </p:nvGrpSpPr>
        <p:grpSpPr>
          <a:xfrm>
            <a:off x="1282799" y="913860"/>
            <a:ext cx="2408262" cy="444451"/>
            <a:chOff x="286423" y="1753548"/>
            <a:chExt cx="1470437" cy="290218"/>
          </a:xfrm>
        </p:grpSpPr>
        <p:sp>
          <p:nvSpPr>
            <p:cNvPr id="16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26" name="Grupo 13"/>
          <p:cNvGrpSpPr/>
          <p:nvPr/>
        </p:nvGrpSpPr>
        <p:grpSpPr>
          <a:xfrm>
            <a:off x="1259777" y="1649608"/>
            <a:ext cx="2416263" cy="456659"/>
            <a:chOff x="578485" y="1745576"/>
            <a:chExt cx="1475322" cy="298190"/>
          </a:xfrm>
        </p:grpSpPr>
        <p:sp>
          <p:nvSpPr>
            <p:cNvPr id="28" name="Cube 27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0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1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2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3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1736068" y="1748167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Cube 26"/>
            <p:cNvSpPr/>
            <p:nvPr/>
          </p:nvSpPr>
          <p:spPr>
            <a:xfrm>
              <a:off x="1881357" y="1745576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9" name="Oval 38"/>
          <p:cNvSpPr/>
          <p:nvPr/>
        </p:nvSpPr>
        <p:spPr>
          <a:xfrm>
            <a:off x="716032" y="1485139"/>
            <a:ext cx="62384" cy="62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472023" y="1201997"/>
                <a:ext cx="515665" cy="341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23" y="1201997"/>
                <a:ext cx="515665" cy="3416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/>
          <p:cNvCxnSpPr>
            <a:stCxn id="39" idx="6"/>
          </p:cNvCxnSpPr>
          <p:nvPr/>
        </p:nvCxnSpPr>
        <p:spPr>
          <a:xfrm flipV="1">
            <a:off x="778417" y="1515010"/>
            <a:ext cx="503092" cy="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287854" y="1356855"/>
            <a:ext cx="48923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s-MX" sz="1260" i="1" kern="1200" dirty="0">
                <a:solidFill>
                  <a:prstClr val="black"/>
                </a:solidFill>
                <a:ea typeface="+mn-ea"/>
                <a:cs typeface="+mn-cs"/>
              </a:rPr>
              <a:t>Gap</a:t>
            </a:r>
            <a:endParaRPr lang="en-GB" sz="1260" i="1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364762" y="1682420"/>
            <a:ext cx="0" cy="50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64762" y="686170"/>
            <a:ext cx="0" cy="62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80729" y="2454149"/>
            <a:ext cx="91043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Reducing </a:t>
            </a:r>
          </a:p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the gap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422159" y="1050353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36172" y="104280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28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344794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81668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296869" y="1061875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3296869" y="180426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91443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2344794" y="1826121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836446" y="1826120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389305" y="1804259"/>
            <a:ext cx="0" cy="20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2108467" y="1028734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589908" y="1025421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43492" y="1020666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533822" y="1014055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523125" y="1782480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3023916" y="1798222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543735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2071841" y="180425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590790" y="1798719"/>
            <a:ext cx="1497" cy="2194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/>
          <a:srcRect r="21612"/>
          <a:stretch/>
        </p:blipFill>
        <p:spPr>
          <a:xfrm>
            <a:off x="1231697" y="1392652"/>
            <a:ext cx="2585722" cy="28348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818278" y="1529367"/>
            <a:ext cx="243150" cy="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711739" y="1313298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91061" y="1679410"/>
            <a:ext cx="81142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1062988" y="3664528"/>
                <a:ext cx="2257477" cy="2492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𝐾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=0.9337</m:t>
                      </m:r>
                      <m:sSub>
                        <m:sSubPr>
                          <m:ctrlP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𝑩</m:t>
                          </m:r>
                        </m:e>
                        <m:sub>
                          <m:r>
                            <a:rPr lang="en-US" sz="1620" b="1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𝟎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𝑇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[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𝑐𝑚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]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8" y="3664528"/>
                <a:ext cx="2257477" cy="249299"/>
              </a:xfrm>
              <a:prstGeom prst="rect">
                <a:avLst/>
              </a:prstGeom>
              <a:blipFill>
                <a:blip r:embed="rId4"/>
                <a:stretch>
                  <a:fillRect l="-1617" r="-2965" b="-414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 flipV="1">
            <a:off x="1559936" y="2688635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13288" y="3067504"/>
                <a:ext cx="1783822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sSup>
                        <m:sSup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(−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∗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1620" b="1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𝒈𝒂𝒑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𝑢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288" y="3067504"/>
                <a:ext cx="1783822" cy="3785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299" y="1003290"/>
            <a:ext cx="3470174" cy="346328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827214" y="2546821"/>
            <a:ext cx="1280327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incrementing K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318046" y="2449872"/>
            <a:ext cx="109814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i="1" kern="1200" dirty="0">
                <a:solidFill>
                  <a:prstClr val="black"/>
                </a:solidFill>
                <a:ea typeface="+mn-ea"/>
                <a:cs typeface="+mn-cs"/>
              </a:rPr>
              <a:t>larger wavelength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3064381" y="2688337"/>
            <a:ext cx="267278" cy="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911867" y="4230003"/>
                <a:ext cx="2581861" cy="565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GB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sz="1620" b="1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sz="1620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20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67" y="4230003"/>
                <a:ext cx="2581861" cy="5652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/>
          <p:cNvCxnSpPr/>
          <p:nvPr/>
        </p:nvCxnSpPr>
        <p:spPr>
          <a:xfrm flipV="1">
            <a:off x="1632793" y="2214995"/>
            <a:ext cx="437571" cy="849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1595006" y="2107805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104698" y="2132952"/>
            <a:ext cx="0" cy="269523"/>
          </a:xfrm>
          <a:prstGeom prst="straightConnector1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49567" y="2175871"/>
                <a:ext cx="458715" cy="341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</m:e>
                        <m:sub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567" y="2175871"/>
                <a:ext cx="458715" cy="3416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881F8-01AF-4DA1-851F-32616F7218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7223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Simulation of source emission</a:t>
            </a:r>
            <a:endParaRPr lang="en-GB" sz="2160" cap="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4481436" y="952406"/>
                <a:ext cx="4626850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Spectrum (Flux/Spectral power)</a:t>
                </a:r>
                <a14:m>
                  <m:oMath xmlns:m="http://schemas.openxmlformats.org/officeDocument/2006/math">
                    <m:r>
                      <a:rPr lang="en-US" sz="1440" b="0" i="0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b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</a:b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power density (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power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 vs 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x, y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endParaRPr lang="en-US" sz="1440" kern="1200" dirty="0">
                  <a:solidFill>
                    <a:srgbClr val="002692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Undulator radiation (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flux/power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 vs </a:t>
                </a:r>
                <a:r>
                  <a:rPr lang="en-US" sz="1440" i="1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x, y, E</a:t>
                </a: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b="0" i="1" kern="120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36" y="952406"/>
                <a:ext cx="4626850" cy="1421928"/>
              </a:xfrm>
              <a:prstGeom prst="rect">
                <a:avLst/>
              </a:prstGeom>
              <a:blipFill>
                <a:blip r:embed="rId2"/>
                <a:stretch>
                  <a:fillRect l="-264" t="-858" b="-38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8"/>
          <a:stretch/>
        </p:blipFill>
        <p:spPr>
          <a:xfrm>
            <a:off x="2533784" y="2018944"/>
            <a:ext cx="1833049" cy="2687375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2827718" y="1143342"/>
            <a:ext cx="1653718" cy="126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  <a:stCxn id="13" idx="1"/>
          </p:cNvCxnSpPr>
          <p:nvPr/>
        </p:nvCxnSpPr>
        <p:spPr>
          <a:xfrm flipH="1">
            <a:off x="3267676" y="1663370"/>
            <a:ext cx="1213760" cy="89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3832933" y="2196779"/>
            <a:ext cx="648503" cy="310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E19D3-B7B2-48DB-AADD-DA42C8C52B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CD8507-3B99-4E13-A020-DC6A4F4E7678}"/>
              </a:ext>
            </a:extLst>
          </p:cNvPr>
          <p:cNvCxnSpPr>
            <a:cxnSpLocks/>
          </p:cNvCxnSpPr>
          <p:nvPr/>
        </p:nvCxnSpPr>
        <p:spPr>
          <a:xfrm>
            <a:off x="2149016" y="3203068"/>
            <a:ext cx="516360" cy="35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190FEF-D552-4657-BCDB-27BF9B32201C}"/>
              </a:ext>
            </a:extLst>
          </p:cNvPr>
          <p:cNvCxnSpPr>
            <a:cxnSpLocks/>
          </p:cNvCxnSpPr>
          <p:nvPr/>
        </p:nvCxnSpPr>
        <p:spPr>
          <a:xfrm>
            <a:off x="2133601" y="3203067"/>
            <a:ext cx="18484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92271-A8B8-4451-A072-22392B9B7C20}"/>
                  </a:ext>
                </a:extLst>
              </p:cNvPr>
              <p:cNvSpPr txBox="1"/>
              <p:nvPr/>
            </p:nvSpPr>
            <p:spPr>
              <a:xfrm>
                <a:off x="-82606" y="2713702"/>
                <a:ext cx="2747982" cy="978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822960">
                  <a:buClrTx/>
                </a:pP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Wiggler Spectrum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</a:br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  <a:p>
                <a:pPr marL="257175" indent="-257175" defTabSz="822960">
                  <a:buClrTx/>
                  <a:buFont typeface="Wingdings" panose="05000000000000000000" pitchFamily="2" charset="2"/>
                  <a:buChar char="§"/>
                </a:pPr>
                <a:r>
                  <a:rPr lang="en-US" sz="1440" kern="1200" dirty="0">
                    <a:solidFill>
                      <a:srgbClr val="002060"/>
                    </a:solidFill>
                    <a:ea typeface="+mn-ea"/>
                    <a:cs typeface="+mn-cs"/>
                  </a:rPr>
                  <a:t>Wiggler radiation </a:t>
                </a:r>
                <a14:m>
                  <m:oMath xmlns:m="http://schemas.openxmlformats.org/officeDocument/2006/math"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40" i="1" kern="120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40" kern="1200" dirty="0">
                  <a:solidFill>
                    <a:srgbClr val="002060"/>
                  </a:solidFill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D592271-A8B8-4451-A072-22392B9B7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606" y="2713702"/>
                <a:ext cx="2747982" cy="978729"/>
              </a:xfrm>
              <a:prstGeom prst="rect">
                <a:avLst/>
              </a:prstGeom>
              <a:blipFill>
                <a:blip r:embed="rId4"/>
                <a:stretch>
                  <a:fillRect l="-443" b="-5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469641-6D5C-4839-8E5E-5078C61B5281}"/>
              </a:ext>
            </a:extLst>
          </p:cNvPr>
          <p:cNvCxnSpPr/>
          <p:nvPr/>
        </p:nvCxnSpPr>
        <p:spPr>
          <a:xfrm>
            <a:off x="2045110" y="3692431"/>
            <a:ext cx="1012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771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48463"/>
          <a:stretch/>
        </p:blipFill>
        <p:spPr>
          <a:xfrm>
            <a:off x="3195757" y="627985"/>
            <a:ext cx="828060" cy="7850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54995"/>
          <a:stretch/>
        </p:blipFill>
        <p:spPr>
          <a:xfrm>
            <a:off x="7892038" y="799389"/>
            <a:ext cx="860062" cy="712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Simulation of source emission</a:t>
            </a:r>
            <a:endParaRPr lang="en-GB" sz="2160" cap="none" dirty="0"/>
          </a:p>
        </p:txBody>
      </p:sp>
      <p:sp>
        <p:nvSpPr>
          <p:cNvPr id="13" name="TextBox 12"/>
          <p:cNvSpPr txBox="1"/>
          <p:nvPr/>
        </p:nvSpPr>
        <p:spPr>
          <a:xfrm>
            <a:off x="726246" y="819725"/>
            <a:ext cx="27219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Undulator spectral flux density</a:t>
            </a:r>
          </a:p>
          <a:p>
            <a:pPr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 (</a:t>
            </a:r>
            <a:r>
              <a:rPr lang="en-US" sz="1440" i="1" kern="1200" dirty="0">
                <a:solidFill>
                  <a:srgbClr val="002060"/>
                </a:solidFill>
                <a:ea typeface="+mn-ea"/>
                <a:cs typeface="+mn-cs"/>
              </a:rPr>
              <a:t>flux/power</a:t>
            </a: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 vs </a:t>
            </a:r>
            <a:r>
              <a:rPr lang="en-US" sz="1440" i="1" kern="1200" dirty="0">
                <a:solidFill>
                  <a:srgbClr val="002060"/>
                </a:solidFill>
                <a:ea typeface="+mn-ea"/>
                <a:cs typeface="+mn-cs"/>
              </a:rPr>
              <a:t>x, y, E</a:t>
            </a: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3621" y="853099"/>
            <a:ext cx="273166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Wiggler [and short ID’s] spectral flux density</a:t>
            </a:r>
          </a:p>
          <a:p>
            <a:pPr defTabSz="822960">
              <a:buClrTx/>
            </a:pP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 (</a:t>
            </a:r>
            <a:r>
              <a:rPr lang="en-US" sz="1620" i="1" kern="1200" dirty="0">
                <a:solidFill>
                  <a:srgbClr val="002060"/>
                </a:solidFill>
                <a:ea typeface="+mn-ea"/>
                <a:cs typeface="+mn-cs"/>
              </a:rPr>
              <a:t>flux/power</a:t>
            </a:r>
            <a:r>
              <a:rPr lang="en-US" sz="1620" kern="1200" dirty="0">
                <a:solidFill>
                  <a:srgbClr val="002060"/>
                </a:solidFill>
                <a:ea typeface="+mn-ea"/>
                <a:cs typeface="+mn-cs"/>
              </a:rPr>
              <a:t> vs </a:t>
            </a:r>
            <a:r>
              <a:rPr lang="en-US" sz="1620" i="1" kern="1200" dirty="0">
                <a:solidFill>
                  <a:srgbClr val="002060"/>
                </a:solidFill>
                <a:ea typeface="+mn-ea"/>
                <a:cs typeface="+mn-cs"/>
              </a:rPr>
              <a:t>x, y, E)</a:t>
            </a:r>
            <a:endParaRPr lang="en-GB" sz="162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4937"/>
          <a:stretch/>
        </p:blipFill>
        <p:spPr>
          <a:xfrm>
            <a:off x="5155265" y="1816201"/>
            <a:ext cx="3221636" cy="200459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7064" y="1560765"/>
            <a:ext cx="3621165" cy="2242465"/>
            <a:chOff x="4570176" y="1273172"/>
            <a:chExt cx="4023517" cy="249162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l="4518" b="8678"/>
            <a:stretch/>
          </p:blipFill>
          <p:spPr>
            <a:xfrm>
              <a:off x="4672447" y="1668148"/>
              <a:ext cx="3043238" cy="146268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230529" y="170841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260" i="1" kern="1200" dirty="0">
                  <a:solidFill>
                    <a:prstClr val="black"/>
                  </a:solidFill>
                  <a:ea typeface="+mn-ea"/>
                  <a:cs typeface="+mn-cs"/>
                </a:rPr>
                <a:t>y</a:t>
              </a:r>
              <a:endParaRPr lang="en-GB" sz="126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200839" y="2972367"/>
              <a:ext cx="392854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080" i="1" kern="1200" dirty="0">
                  <a:solidFill>
                    <a:prstClr val="black"/>
                  </a:solidFill>
                  <a:ea typeface="+mn-ea"/>
                  <a:cs typeface="+mn-cs"/>
                </a:rPr>
                <a:t>E</a:t>
              </a:r>
              <a:endParaRPr lang="en-GB" sz="108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32240" y="2137879"/>
              <a:ext cx="1435950" cy="264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945" kern="1200" dirty="0">
                  <a:solidFill>
                    <a:prstClr val="black"/>
                  </a:solidFill>
                  <a:ea typeface="+mn-ea"/>
                  <a:cs typeface="+mn-cs"/>
                </a:rPr>
                <a:t>Photon flux</a:t>
              </a:r>
              <a:endParaRPr lang="en-GB" sz="945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701591" y="1273172"/>
              <a:ext cx="2121598" cy="225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720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Photon Energy [eV]</a:t>
              </a:r>
              <a:endParaRPr lang="en-GB" sz="72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70176" y="1508359"/>
              <a:ext cx="3816424" cy="210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630" kern="1200" dirty="0">
                  <a:solidFill>
                    <a:prstClr val="black"/>
                  </a:solidFill>
                  <a:ea typeface="+mn-ea"/>
                  <a:cs typeface="+mn-cs"/>
                </a:rPr>
                <a:t>1000              5000                    10000                   15000                     20000</a:t>
              </a:r>
              <a:endParaRPr lang="en-GB" sz="630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8388" y="2890629"/>
              <a:ext cx="1428750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6804" y="2762873"/>
              <a:ext cx="1437323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63900" y="2714970"/>
              <a:ext cx="1423035" cy="802958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5479565" y="3129233"/>
              <a:ext cx="2721274" cy="1597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479565" y="3122572"/>
              <a:ext cx="665303" cy="41446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5479565" y="1838978"/>
              <a:ext cx="4634" cy="1288659"/>
            </a:xfrm>
            <a:prstGeom prst="straightConnector1">
              <a:avLst/>
            </a:prstGeom>
            <a:ln w="127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061489" y="3446764"/>
              <a:ext cx="392854" cy="318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22960">
                <a:buClrTx/>
              </a:pPr>
              <a:r>
                <a:rPr lang="en-US" sz="1260" i="1" kern="1200" dirty="0">
                  <a:solidFill>
                    <a:prstClr val="black"/>
                  </a:solidFill>
                  <a:ea typeface="+mn-ea"/>
                  <a:cs typeface="+mn-cs"/>
                </a:rPr>
                <a:t>x</a:t>
              </a:r>
              <a:endParaRPr lang="en-GB" sz="1260" i="1" kern="1200" dirty="0">
                <a:solidFill>
                  <a:prstClr val="black"/>
                </a:solidFill>
                <a:ea typeface="+mn-ea"/>
                <a:cs typeface="+mn-cs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463C0-2C7F-4C6A-B9A0-892472D75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4C9D1-3B16-4A25-9887-3F2D447B7DD1}"/>
              </a:ext>
            </a:extLst>
          </p:cNvPr>
          <p:cNvSpPr txBox="1"/>
          <p:nvPr/>
        </p:nvSpPr>
        <p:spPr>
          <a:xfrm>
            <a:off x="5210106" y="3829229"/>
            <a:ext cx="3451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density distribution of ESRF-3PW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33980-0DBF-4717-840A-5C1A0AF5C53C}"/>
              </a:ext>
            </a:extLst>
          </p:cNvPr>
          <p:cNvSpPr txBox="1"/>
          <p:nvPr/>
        </p:nvSpPr>
        <p:spPr>
          <a:xfrm>
            <a:off x="5302131" y="4159596"/>
            <a:ext cx="31758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hlinkClick r:id="rId8"/>
              </a:rPr>
              <a:t>https://jacow.org/medsi2020/papers/wepb17.pdf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2454355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" y="579459"/>
            <a:ext cx="1031318" cy="638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Undulator power density projected (</a:t>
            </a:r>
            <a:r>
              <a:rPr lang="en-US" sz="2160" i="1" cap="none" dirty="0"/>
              <a:t>Power</a:t>
            </a:r>
            <a:r>
              <a:rPr lang="en-US" sz="2160" cap="none" dirty="0"/>
              <a:t> vs </a:t>
            </a:r>
            <a:r>
              <a:rPr lang="en-US" sz="2160" i="1" cap="none" dirty="0"/>
              <a:t>x, y</a:t>
            </a:r>
            <a:r>
              <a:rPr lang="en-US" sz="2160" cap="none" dirty="0"/>
              <a:t>)</a:t>
            </a:r>
            <a:endParaRPr lang="en-GB" sz="2160" cap="non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363" y="1127194"/>
            <a:ext cx="2228873" cy="18088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28925" y="636865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For example, this tool is very useful to get the heat load on a slit: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A798D4-42DB-4CD4-BEC9-732E3B1413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CEDEC9B-2CDE-4C35-BCA5-46B7707CE42A}"/>
              </a:ext>
            </a:extLst>
          </p:cNvPr>
          <p:cNvGrpSpPr/>
          <p:nvPr/>
        </p:nvGrpSpPr>
        <p:grpSpPr>
          <a:xfrm>
            <a:off x="1493694" y="1886735"/>
            <a:ext cx="6976620" cy="2473251"/>
            <a:chOff x="1197150" y="2013307"/>
            <a:chExt cx="6976620" cy="247325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4632" y="2013307"/>
              <a:ext cx="3089138" cy="2473251"/>
            </a:xfrm>
            <a:prstGeom prst="rect">
              <a:avLst/>
            </a:prstGeom>
          </p:spPr>
        </p:pic>
        <p:grpSp>
          <p:nvGrpSpPr>
            <p:cNvPr id="14" name="Grupo 12"/>
            <p:cNvGrpSpPr/>
            <p:nvPr/>
          </p:nvGrpSpPr>
          <p:grpSpPr>
            <a:xfrm>
              <a:off x="1229446" y="3313742"/>
              <a:ext cx="1323393" cy="261196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229446" y="3634005"/>
              <a:ext cx="1323393" cy="261196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cxnSp>
          <p:nvCxnSpPr>
            <p:cNvPr id="5" name="Straight Connector 4"/>
            <p:cNvCxnSpPr>
              <a:endCxn id="45" idx="1"/>
            </p:cNvCxnSpPr>
            <p:nvPr/>
          </p:nvCxnSpPr>
          <p:spPr>
            <a:xfrm flipV="1">
              <a:off x="1829220" y="3470769"/>
              <a:ext cx="3941652" cy="14415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360835">
              <a:off x="5767897" y="3395538"/>
              <a:ext cx="1080907" cy="263707"/>
            </a:xfrm>
            <a:prstGeom prst="rect">
              <a:avLst/>
            </a:prstGeom>
          </p:spPr>
        </p:pic>
        <p:cxnSp>
          <p:nvCxnSpPr>
            <p:cNvPr id="41" name="Straight Connector 40"/>
            <p:cNvCxnSpPr>
              <a:endCxn id="45" idx="3"/>
            </p:cNvCxnSpPr>
            <p:nvPr/>
          </p:nvCxnSpPr>
          <p:spPr>
            <a:xfrm flipV="1">
              <a:off x="1850098" y="3584015"/>
              <a:ext cx="4995732" cy="4074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1197150" y="3042083"/>
              <a:ext cx="857927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s-MX" sz="1260" kern="1200" dirty="0">
                  <a:solidFill>
                    <a:prstClr val="black"/>
                  </a:solidFill>
                  <a:ea typeface="+mn-ea"/>
                  <a:cs typeface="+mn-cs"/>
                </a:rPr>
                <a:t>undulator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816979" y="2763543"/>
              <a:ext cx="1360604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Water cooled high power slit</a:t>
              </a:r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2B787C03-C30A-4FC9-986B-F4CA4EFC3CD6}"/>
                </a:ext>
              </a:extLst>
            </p:cNvPr>
            <p:cNvSpPr/>
            <p:nvPr/>
          </p:nvSpPr>
          <p:spPr>
            <a:xfrm rot="2690417">
              <a:off x="4437570" y="3330694"/>
              <a:ext cx="266351" cy="1388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0429AF8A-25AA-425E-BC2B-648BD0F89FD6}"/>
                </a:ext>
              </a:extLst>
            </p:cNvPr>
            <p:cNvSpPr/>
            <p:nvPr/>
          </p:nvSpPr>
          <p:spPr>
            <a:xfrm rot="7912592">
              <a:off x="4425008" y="3669605"/>
              <a:ext cx="292829" cy="13849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7351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Transport of power in a Beamline</a:t>
            </a:r>
            <a:endParaRPr lang="en-GB" sz="2160" cap="none" dirty="0"/>
          </a:p>
        </p:txBody>
      </p:sp>
      <p:sp>
        <p:nvSpPr>
          <p:cNvPr id="9" name="TextBox 8"/>
          <p:cNvSpPr txBox="1"/>
          <p:nvPr/>
        </p:nvSpPr>
        <p:spPr>
          <a:xfrm>
            <a:off x="1097973" y="985622"/>
            <a:ext cx="554147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Outline:</a:t>
            </a:r>
          </a:p>
          <a:p>
            <a:pPr defTabSz="822960">
              <a:buClrTx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Basics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History 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Source emission: Flux and power spectra.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Optical elements: characteristics and absorbed power.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r>
              <a:rPr lang="en-US" sz="1620" kern="1200" dirty="0">
                <a:solidFill>
                  <a:srgbClr val="002692"/>
                </a:solidFill>
                <a:ea typeface="+mn-ea"/>
                <a:cs typeface="+mn-cs"/>
              </a:rPr>
              <a:t>Flux and power that arrive to the sample</a:t>
            </a:r>
          </a:p>
          <a:p>
            <a:pPr marL="257175" indent="-257175" defTabSz="822960">
              <a:buClrTx/>
              <a:buFont typeface="Wingdings" panose="05000000000000000000" pitchFamily="2" charset="2"/>
              <a:buChar char="§"/>
            </a:pPr>
            <a:endParaRPr lang="en-US" sz="1620" kern="1200" dirty="0">
              <a:solidFill>
                <a:srgbClr val="002692"/>
              </a:solidFill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72421" y="2660332"/>
            <a:ext cx="1119398" cy="7571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2160" b="1" kern="1200" dirty="0">
                <a:solidFill>
                  <a:srgbClr val="F9D09B"/>
                </a:solidFill>
                <a:ea typeface="+mn-ea"/>
                <a:cs typeface="+mn-cs"/>
              </a:rPr>
              <a:t>XOPPY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018215" y="2632570"/>
            <a:ext cx="1027812" cy="471024"/>
          </a:xfrm>
          <a:prstGeom prst="roundRect">
            <a:avLst>
              <a:gd name="adj" fmla="val 42974"/>
            </a:avLst>
          </a:prstGeom>
          <a:noFill/>
          <a:ln w="57150">
            <a:solidFill>
              <a:srgbClr val="FDD4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975" y="2003102"/>
            <a:ext cx="824288" cy="5718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73C9B-A7C1-4875-A99F-3BFB5C2E44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3764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Undulator power density (</a:t>
            </a:r>
            <a:r>
              <a:rPr lang="en-US" sz="2160" i="1" cap="none" dirty="0"/>
              <a:t>Power</a:t>
            </a:r>
            <a:r>
              <a:rPr lang="en-US" sz="2160" cap="none" dirty="0"/>
              <a:t> vs </a:t>
            </a:r>
            <a:r>
              <a:rPr lang="en-US" sz="2160" i="1" cap="none" dirty="0"/>
              <a:t>x, y</a:t>
            </a:r>
            <a:r>
              <a:rPr lang="en-US" sz="2160" cap="none" dirty="0"/>
              <a:t>)</a:t>
            </a:r>
            <a:endParaRPr lang="en-GB" sz="2160" cap="non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7" y="627534"/>
            <a:ext cx="670812" cy="4152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83421" y="664173"/>
            <a:ext cx="637944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In most of the beamlines at the ESRF the are horizontal slits at 16 m from the source: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94" y="1362791"/>
            <a:ext cx="3680043" cy="23385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785291" y="4378205"/>
            <a:ext cx="843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86" y="3985898"/>
            <a:ext cx="3206115" cy="7886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66516" y="4038661"/>
            <a:ext cx="955511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prstClr val="black"/>
                </a:solidFill>
                <a:ea typeface="+mn-ea"/>
                <a:cs typeface="+mn-cs"/>
              </a:rPr>
              <a:t>X-ray beam</a:t>
            </a:r>
            <a:endParaRPr lang="en-GB" sz="162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3143" y="1362790"/>
            <a:ext cx="4023071" cy="25351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19966" y="1109244"/>
            <a:ext cx="292931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Project over the slit surface (2</a:t>
            </a:r>
            <a:r>
              <a:rPr lang="en-US" sz="1260" kern="1200" baseline="30000" dirty="0">
                <a:solidFill>
                  <a:srgbClr val="002060"/>
                </a:solidFill>
                <a:ea typeface="+mn-ea"/>
                <a:cs typeface="+mn-cs"/>
              </a:rPr>
              <a:t>o</a:t>
            </a: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 angle)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39923" y="1130742"/>
            <a:ext cx="2164206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Perpendicular to the beam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967526" y="3696868"/>
            <a:ext cx="355377" cy="39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947251" y="4031515"/>
            <a:ext cx="955511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620" kern="1200" dirty="0">
                <a:solidFill>
                  <a:prstClr val="black"/>
                </a:solidFill>
                <a:ea typeface="+mn-ea"/>
                <a:cs typeface="+mn-cs"/>
              </a:rPr>
              <a:t>Finite element analysis</a:t>
            </a:r>
            <a:endParaRPr lang="en-GB" sz="162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8BA8C-C9ED-419C-83E5-8EE7E81085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0070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0047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178BB66-E64A-4F5F-B81E-366A312AD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066" y="2571750"/>
            <a:ext cx="3004228" cy="16132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492412"/>
          </a:xfrm>
        </p:spPr>
        <p:txBody>
          <a:bodyPr/>
          <a:lstStyle/>
          <a:p>
            <a:r>
              <a:rPr lang="en-US" sz="2000" dirty="0"/>
              <a:t>Material constants libraries </a:t>
            </a:r>
            <a:r>
              <a:rPr lang="en-US" sz="2000" dirty="0" err="1"/>
              <a:t>xraylib</a:t>
            </a:r>
            <a:r>
              <a:rPr lang="en-US" sz="2000" dirty="0"/>
              <a:t> </a:t>
            </a:r>
            <a:r>
              <a:rPr lang="en-US" sz="1600" dirty="0"/>
              <a:t> </a:t>
            </a:r>
            <a:r>
              <a:rPr lang="en-US" sz="1600" dirty="0">
                <a:hlinkClick r:id="rId3"/>
              </a:rPr>
              <a:t>https://github.com/tschoonj/xraylib</a:t>
            </a: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E7C564-347A-4F1C-B4BB-E21E619C4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9" y="499434"/>
            <a:ext cx="794518" cy="2451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D6BA6-BAEB-42C8-AF96-6AAFA5C17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870" y="3164852"/>
            <a:ext cx="501161" cy="5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E05F44-DABE-4917-9B71-0FF2E440C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88" y="2234629"/>
            <a:ext cx="534744" cy="674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143CA-07C1-443D-A410-50D6C76AF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864" y="781165"/>
            <a:ext cx="3975143" cy="2363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91B4C-7F80-48BA-96D9-D023143EE3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0066" y="491289"/>
            <a:ext cx="3125532" cy="1894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BFC8B-8FE5-4798-B621-CD0FC8302D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1722" y="4264543"/>
            <a:ext cx="928970" cy="633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8BA378-F59E-4435-AB54-32EE8F786B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5259" y="3748880"/>
            <a:ext cx="1021897" cy="47715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1EBF72-2746-4535-A41A-707E56C013E8}"/>
              </a:ext>
            </a:extLst>
          </p:cNvPr>
          <p:cNvCxnSpPr>
            <a:cxnSpLocks/>
          </p:cNvCxnSpPr>
          <p:nvPr/>
        </p:nvCxnSpPr>
        <p:spPr>
          <a:xfrm flipV="1">
            <a:off x="5765751" y="4065463"/>
            <a:ext cx="1694174" cy="586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1C328A-B469-4AB7-A93B-8E7291285C7E}"/>
              </a:ext>
            </a:extLst>
          </p:cNvPr>
          <p:cNvSpPr txBox="1"/>
          <p:nvPr/>
        </p:nvSpPr>
        <p:spPr>
          <a:xfrm>
            <a:off x="10334" y="3043338"/>
            <a:ext cx="50417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apps with other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XCOM: </a:t>
            </a:r>
            <a:r>
              <a:rPr lang="en-GB" sz="1100" dirty="0">
                <a:hlinkClick r:id="rId11"/>
              </a:rPr>
              <a:t>https://physics.nist.gov/PhysRefData/Xcom/html/xcom1.html</a:t>
            </a:r>
            <a:br>
              <a:rPr lang="en-GB" sz="1100" dirty="0"/>
            </a:br>
            <a:br>
              <a:rPr lang="en-GB" sz="1100" dirty="0"/>
            </a:b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S. S</a:t>
            </a:r>
            <a:r>
              <a:rPr lang="en-GB" sz="1800" dirty="0" err="1"/>
              <a:t>tepanov</a:t>
            </a:r>
            <a:r>
              <a:rPr lang="en-GB" sz="1800" dirty="0"/>
              <a:t> server: </a:t>
            </a:r>
            <a:r>
              <a:rPr lang="en-GB" sz="1100" dirty="0">
                <a:hlinkClick r:id="rId12"/>
              </a:rPr>
              <a:t>https://x-server.gmca.aps.anl.gov/</a:t>
            </a:r>
            <a:br>
              <a:rPr lang="en-GB" sz="1100" dirty="0"/>
            </a:br>
            <a:br>
              <a:rPr lang="en-GB" sz="1100" dirty="0"/>
            </a:br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</a:t>
            </a:r>
            <a:r>
              <a:rPr lang="en-GB" sz="1800" dirty="0"/>
              <a:t>XRO server: </a:t>
            </a:r>
            <a:r>
              <a:rPr lang="en-GB" sz="1100" dirty="0">
                <a:hlinkClick r:id="rId13"/>
              </a:rPr>
              <a:t>https://henke.lbl.gov/optical_constants/</a:t>
            </a:r>
            <a:endParaRPr lang="en-GB" sz="11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08D9C4B-EEBE-48BC-991E-BF64B2E35155}"/>
              </a:ext>
            </a:extLst>
          </p:cNvPr>
          <p:cNvCxnSpPr>
            <a:cxnSpLocks/>
          </p:cNvCxnSpPr>
          <p:nvPr/>
        </p:nvCxnSpPr>
        <p:spPr>
          <a:xfrm>
            <a:off x="3633537" y="958501"/>
            <a:ext cx="2334126" cy="16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6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Power transport on a beamline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1452988" y="2794462"/>
            <a:ext cx="1203233" cy="55302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14530" y="1841813"/>
            <a:ext cx="7011737" cy="1481263"/>
            <a:chOff x="730367" y="2046459"/>
            <a:chExt cx="7790818" cy="1645848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69" name="Cube 68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Cube 5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1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6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2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3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2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29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0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1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2" name="Cube 31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3" name="Cube 32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4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5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6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7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38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3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Front end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" name="Cube 1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Right Brace 14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2" name="Rectángulo 17"/>
            <p:cNvSpPr/>
            <p:nvPr/>
          </p:nvSpPr>
          <p:spPr>
            <a:xfrm>
              <a:off x="1205153" y="3158828"/>
              <a:ext cx="1265375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Water-cooled</a:t>
              </a:r>
            </a:p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slits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Windows</a:t>
              </a:r>
            </a:p>
          </p:txBody>
        </p:sp>
        <p:sp>
          <p:nvSpPr>
            <p:cNvPr id="66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slits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Cube 7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4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mirrors</a:t>
              </a:r>
            </a:p>
          </p:txBody>
        </p:sp>
        <p:sp>
          <p:nvSpPr>
            <p:cNvPr id="75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Monochromator</a:t>
              </a:r>
            </a:p>
          </p:txBody>
        </p:sp>
        <p:sp>
          <p:nvSpPr>
            <p:cNvPr id="76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Focusing system</a:t>
              </a:r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endCxn id="83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5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Sample</a:t>
              </a:r>
            </a:p>
          </p:txBody>
        </p:sp>
        <p:sp>
          <p:nvSpPr>
            <p:cNvPr id="86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KB mirrors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be 6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0FCF1B-B4D7-473C-88AF-55FDA29A13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7622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Power transport on a beamline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2409029" y="2074133"/>
            <a:ext cx="811972" cy="47089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87622" y="1085378"/>
            <a:ext cx="413127" cy="4924274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2" name="Rectángulo 17"/>
          <p:cNvSpPr/>
          <p:nvPr/>
        </p:nvSpPr>
        <p:spPr>
          <a:xfrm>
            <a:off x="2838995" y="2973470"/>
            <a:ext cx="49244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24622" y="3468712"/>
            <a:ext cx="1623682" cy="13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7" name="Rectángulo 17"/>
          <p:cNvSpPr/>
          <p:nvPr/>
        </p:nvSpPr>
        <p:spPr>
          <a:xfrm>
            <a:off x="6958992" y="3336311"/>
            <a:ext cx="169309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Projected size at </a:t>
            </a:r>
          </a:p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downstream element (</a:t>
            </a:r>
            <a:r>
              <a:rPr lang="en-US" sz="1080" i="1" kern="1200" dirty="0">
                <a:solidFill>
                  <a:prstClr val="black"/>
                </a:solidFill>
                <a:ea typeface="+mn-ea"/>
                <a:cs typeface="+mn-cs"/>
              </a:rPr>
              <a:t>A</a:t>
            </a: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)</a:t>
            </a:r>
          </a:p>
        </p:txBody>
      </p:sp>
      <p:cxnSp>
        <p:nvCxnSpPr>
          <p:cNvPr id="90" name="Conector recto de flecha 50"/>
          <p:cNvCxnSpPr/>
          <p:nvPr/>
        </p:nvCxnSpPr>
        <p:spPr>
          <a:xfrm>
            <a:off x="986682" y="3989646"/>
            <a:ext cx="229332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ángulo 53"/>
          <p:cNvSpPr/>
          <p:nvPr/>
        </p:nvSpPr>
        <p:spPr>
          <a:xfrm>
            <a:off x="1178129" y="3864997"/>
            <a:ext cx="1930337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Distance from the source (</a:t>
            </a:r>
            <a:r>
              <a:rPr lang="en-US" sz="1080" i="1" kern="1200" dirty="0">
                <a:solidFill>
                  <a:prstClr val="black"/>
                </a:solidFill>
                <a:ea typeface="+mn-ea"/>
                <a:cs typeface="+mn-cs"/>
              </a:rPr>
              <a:t>d</a:t>
            </a: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92" name="Left Brace 91"/>
          <p:cNvSpPr/>
          <p:nvPr/>
        </p:nvSpPr>
        <p:spPr>
          <a:xfrm rot="10800000">
            <a:off x="3368838" y="3471422"/>
            <a:ext cx="113005" cy="1429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469449" y="3208269"/>
            <a:ext cx="590232" cy="33460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930097" y="2997067"/>
            <a:ext cx="92525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Aperture (</a:t>
            </a:r>
            <a:r>
              <a:rPr lang="en-US" sz="1080" i="1" kern="1200" dirty="0">
                <a:solidFill>
                  <a:prstClr val="black"/>
                </a:solidFill>
                <a:ea typeface="+mn-ea"/>
                <a:cs typeface="+mn-cs"/>
              </a:rPr>
              <a:t>a</a:t>
            </a: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96" name="Left Brace 95"/>
          <p:cNvSpPr/>
          <p:nvPr/>
        </p:nvSpPr>
        <p:spPr>
          <a:xfrm rot="10800000">
            <a:off x="6896228" y="3336311"/>
            <a:ext cx="86514" cy="4131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97" name="Conector recto de flecha 50"/>
          <p:cNvCxnSpPr/>
          <p:nvPr/>
        </p:nvCxnSpPr>
        <p:spPr>
          <a:xfrm>
            <a:off x="997297" y="4241093"/>
            <a:ext cx="5686250" cy="1290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ángulo 53"/>
          <p:cNvSpPr/>
          <p:nvPr/>
        </p:nvSpPr>
        <p:spPr>
          <a:xfrm>
            <a:off x="2885207" y="4129345"/>
            <a:ext cx="1952779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Distance from the source (</a:t>
            </a:r>
            <a:r>
              <a:rPr lang="en-US" sz="1080" i="1" kern="1200" dirty="0">
                <a:solidFill>
                  <a:prstClr val="black"/>
                </a:solidFill>
                <a:ea typeface="+mn-ea"/>
                <a:cs typeface="+mn-cs"/>
              </a:rPr>
              <a:t>D</a:t>
            </a: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/>
              <p:cNvSpPr txBox="1"/>
              <p:nvPr/>
            </p:nvSpPr>
            <p:spPr>
              <a:xfrm>
                <a:off x="7305468" y="4078704"/>
                <a:ext cx="814069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num>
                        <m:den>
                          <m:r>
                            <a:rPr lang="en-US" sz="162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den>
                      </m:f>
                      <m:r>
                        <a:rPr lang="en-US" sz="162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</m:oMath>
                  </m:oMathPara>
                </a14:m>
                <a:endParaRPr lang="en-GB" sz="1620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468" y="4078704"/>
                <a:ext cx="814069" cy="4667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Cube 99"/>
          <p:cNvSpPr/>
          <p:nvPr/>
        </p:nvSpPr>
        <p:spPr>
          <a:xfrm>
            <a:off x="6585639" y="3121716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1" name="Grupo 12"/>
          <p:cNvGrpSpPr/>
          <p:nvPr/>
        </p:nvGrpSpPr>
        <p:grpSpPr>
          <a:xfrm>
            <a:off x="727996" y="3438893"/>
            <a:ext cx="430670" cy="101940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729247" y="3569584"/>
            <a:ext cx="440796" cy="109608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590561" y="3144055"/>
            <a:ext cx="69602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954143" y="2321127"/>
            <a:ext cx="332345" cy="246512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729925" y="3277572"/>
            <a:ext cx="632359" cy="194693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729925" y="3615719"/>
            <a:ext cx="632359" cy="196955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54988" y="1083128"/>
            <a:ext cx="7011737" cy="1481263"/>
            <a:chOff x="730367" y="2046459"/>
            <a:chExt cx="7790818" cy="1645848"/>
          </a:xfrm>
        </p:grpSpPr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28" name="Cube 127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9" name="Cube 128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134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7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8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35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4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5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6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7" name="Cube 166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8" name="Cube 167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9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0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1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2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3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cxnSp>
          <p:nvCxnSpPr>
            <p:cNvPr id="136" name="Straight Connector 135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0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Front end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3" name="Cube 142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4" name="Right Brace 143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45" name="Rectángulo 17"/>
            <p:cNvSpPr/>
            <p:nvPr/>
          </p:nvSpPr>
          <p:spPr>
            <a:xfrm>
              <a:off x="1205153" y="3158828"/>
              <a:ext cx="1265375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Water-cooled</a:t>
              </a:r>
            </a:p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slits</a:t>
              </a: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Windows</a:t>
              </a:r>
            </a:p>
          </p:txBody>
        </p:sp>
        <p:sp>
          <p:nvSpPr>
            <p:cNvPr id="151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slits</a:t>
              </a:r>
            </a:p>
          </p:txBody>
        </p:sp>
        <p:cxnSp>
          <p:nvCxnSpPr>
            <p:cNvPr id="152" name="Straight Connector 151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Cube 152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mirrors</a:t>
              </a:r>
            </a:p>
          </p:txBody>
        </p:sp>
        <p:sp>
          <p:nvSpPr>
            <p:cNvPr id="155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Monochromator</a:t>
              </a:r>
            </a:p>
          </p:txBody>
        </p:sp>
        <p:sp>
          <p:nvSpPr>
            <p:cNvPr id="156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Focusing system</a:t>
              </a:r>
            </a:p>
          </p:txBody>
        </p:sp>
        <p:cxnSp>
          <p:nvCxnSpPr>
            <p:cNvPr id="157" name="Straight Connector 156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endCxn id="159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0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Sample</a:t>
              </a:r>
            </a:p>
          </p:txBody>
        </p:sp>
        <p:sp>
          <p:nvSpPr>
            <p:cNvPr id="161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KB mirrors</a:t>
              </a:r>
            </a:p>
          </p:txBody>
        </p:sp>
        <p:cxnSp>
          <p:nvCxnSpPr>
            <p:cNvPr id="162" name="Straight Connector 161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Cube 162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6887F-ADEC-4624-A3D8-1F4246B1C3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0103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Filter or attenuator (window) absorption</a:t>
            </a:r>
            <a:endParaRPr lang="en-GB" sz="2160" cap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7" y="1354952"/>
            <a:ext cx="3103673" cy="2228850"/>
          </a:xfrm>
          <a:prstGeom prst="rect">
            <a:avLst/>
          </a:prstGeom>
        </p:spPr>
      </p:pic>
      <p:sp>
        <p:nvSpPr>
          <p:cNvPr id="8" name="Rectángulo 17"/>
          <p:cNvSpPr/>
          <p:nvPr/>
        </p:nvSpPr>
        <p:spPr>
          <a:xfrm>
            <a:off x="1473084" y="1011236"/>
            <a:ext cx="214379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Filters of different thickness</a:t>
            </a:r>
          </a:p>
        </p:txBody>
      </p:sp>
      <p:sp>
        <p:nvSpPr>
          <p:cNvPr id="9" name="Rectángulo 17"/>
          <p:cNvSpPr/>
          <p:nvPr/>
        </p:nvSpPr>
        <p:spPr>
          <a:xfrm>
            <a:off x="5803337" y="1011235"/>
            <a:ext cx="212776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Filters of different materials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58" y="1349380"/>
            <a:ext cx="3098102" cy="223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33" y="4088643"/>
            <a:ext cx="545894" cy="5791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8DF7FB-9E81-402C-847D-F1E72F34C0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8177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Power absorbed by a filter or attenuator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Heat load on filters @ 23 m with a projection of 2 mm x 1 mm: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059" y="627534"/>
            <a:ext cx="1317933" cy="528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748" y="1298069"/>
            <a:ext cx="3062051" cy="1986196"/>
          </a:xfrm>
          <a:prstGeom prst="rect">
            <a:avLst/>
          </a:prstGeom>
        </p:spPr>
      </p:pic>
      <p:sp>
        <p:nvSpPr>
          <p:cNvPr id="125" name="Rectángulo 17"/>
          <p:cNvSpPr/>
          <p:nvPr/>
        </p:nvSpPr>
        <p:spPr>
          <a:xfrm>
            <a:off x="2911198" y="2478956"/>
            <a:ext cx="8579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U42-EBS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53139" y="2277514"/>
            <a:ext cx="599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28" y="1266882"/>
            <a:ext cx="3110746" cy="2070721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912021" y="3635567"/>
          <a:ext cx="3240359" cy="704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2879">
                  <a:extLst>
                    <a:ext uri="{9D8B030D-6E8A-4147-A177-3AD203B41FA5}">
                      <a16:colId xmlns:a16="http://schemas.microsoft.com/office/drawing/2014/main" val="2051356443"/>
                    </a:ext>
                  </a:extLst>
                </a:gridCol>
                <a:gridCol w="1101722">
                  <a:extLst>
                    <a:ext uri="{9D8B030D-6E8A-4147-A177-3AD203B41FA5}">
                      <a16:colId xmlns:a16="http://schemas.microsoft.com/office/drawing/2014/main" val="3064447784"/>
                    </a:ext>
                  </a:extLst>
                </a:gridCol>
                <a:gridCol w="1425758">
                  <a:extLst>
                    <a:ext uri="{9D8B030D-6E8A-4147-A177-3AD203B41FA5}">
                      <a16:colId xmlns:a16="http://schemas.microsoft.com/office/drawing/2014/main" val="2719630156"/>
                    </a:ext>
                  </a:extLst>
                </a:gridCol>
              </a:tblGrid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Material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Thickness [</a:t>
                      </a:r>
                      <a:r>
                        <a:rPr lang="en-US" sz="1000" dirty="0">
                          <a:latin typeface="Symbol" panose="05050102010706020507" pitchFamily="18" charset="2"/>
                        </a:rPr>
                        <a:t>m</a:t>
                      </a:r>
                      <a:r>
                        <a:rPr lang="en-US" sz="1000" dirty="0"/>
                        <a:t>m]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Absorbed Power [W]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841192747"/>
                  </a:ext>
                </a:extLst>
              </a:tr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Be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19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4167952518"/>
                  </a:ext>
                </a:extLst>
              </a:tr>
              <a:tr h="233172">
                <a:tc>
                  <a:txBody>
                    <a:bodyPr/>
                    <a:lstStyle/>
                    <a:p>
                      <a:r>
                        <a:rPr lang="en-US" sz="1000" dirty="0"/>
                        <a:t>Diamond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300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40</a:t>
                      </a:r>
                      <a:endParaRPr lang="en-GB" sz="1000" dirty="0"/>
                    </a:p>
                  </a:txBody>
                  <a:tcPr marL="82296" marR="82296" marT="41148" marB="41148"/>
                </a:tc>
                <a:extLst>
                  <a:ext uri="{0D108BD9-81ED-4DB2-BD59-A6C34878D82A}">
                    <a16:rowId xmlns:a16="http://schemas.microsoft.com/office/drawing/2014/main" val="2051035657"/>
                  </a:ext>
                </a:extLst>
              </a:tr>
            </a:tbl>
          </a:graphicData>
        </a:graphic>
      </p:graphicFrame>
      <p:cxnSp>
        <p:nvCxnSpPr>
          <p:cNvPr id="127" name="Straight Connector 126"/>
          <p:cNvCxnSpPr/>
          <p:nvPr/>
        </p:nvCxnSpPr>
        <p:spPr>
          <a:xfrm>
            <a:off x="1331640" y="4130285"/>
            <a:ext cx="2211546" cy="0"/>
          </a:xfrm>
          <a:prstGeom prst="line">
            <a:avLst/>
          </a:prstGeom>
          <a:ln w="57150">
            <a:solidFill>
              <a:srgbClr val="ED77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969490" y="3276326"/>
            <a:ext cx="1184547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thickness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434933" y="4575249"/>
            <a:ext cx="2004958" cy="2862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material &amp; density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91520" y="3826470"/>
            <a:ext cx="1077970" cy="5355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822960">
              <a:buClrTx/>
            </a:pPr>
            <a:r>
              <a:rPr lang="en-US" sz="1440" kern="1200" dirty="0">
                <a:solidFill>
                  <a:srgbClr val="002060"/>
                </a:solidFill>
                <a:ea typeface="+mn-ea"/>
                <a:cs typeface="+mn-cs"/>
              </a:rPr>
              <a:t>X-ray beam</a:t>
            </a:r>
          </a:p>
        </p:txBody>
      </p:sp>
      <p:sp>
        <p:nvSpPr>
          <p:cNvPr id="132" name="Cube 131"/>
          <p:cNvSpPr/>
          <p:nvPr/>
        </p:nvSpPr>
        <p:spPr>
          <a:xfrm>
            <a:off x="2409610" y="3723603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33" name="Straight Arrow Connector 132"/>
          <p:cNvCxnSpPr/>
          <p:nvPr/>
        </p:nvCxnSpPr>
        <p:spPr>
          <a:xfrm>
            <a:off x="2213104" y="3645217"/>
            <a:ext cx="24302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2557921" y="3645218"/>
            <a:ext cx="225352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2449867" y="3539061"/>
            <a:ext cx="0" cy="2592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2547077" y="3535168"/>
            <a:ext cx="0" cy="25922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1B9B5-5922-4F05-B77E-32EF175EB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993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Power absorbed by a filter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Heat load on filters @ 23 m with a projection of 2 mm x 1 mm: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5" y="1264381"/>
            <a:ext cx="3441859" cy="20981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294" y="442818"/>
            <a:ext cx="842494" cy="626469"/>
          </a:xfrm>
          <a:prstGeom prst="rect">
            <a:avLst/>
          </a:prstGeom>
        </p:spPr>
      </p:pic>
      <p:sp>
        <p:nvSpPr>
          <p:cNvPr id="15" name="Rectángulo 17"/>
          <p:cNvSpPr/>
          <p:nvPr/>
        </p:nvSpPr>
        <p:spPr>
          <a:xfrm>
            <a:off x="1095393" y="959488"/>
            <a:ext cx="107753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Be (300 </a:t>
            </a:r>
            <a:r>
              <a:rPr lang="en-US" sz="1260" kern="1200" dirty="0">
                <a:solidFill>
                  <a:srgbClr val="002060"/>
                </a:solidFill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m)</a:t>
            </a:r>
          </a:p>
        </p:txBody>
      </p:sp>
      <p:sp>
        <p:nvSpPr>
          <p:cNvPr id="16" name="Rectángulo 17"/>
          <p:cNvSpPr/>
          <p:nvPr/>
        </p:nvSpPr>
        <p:spPr>
          <a:xfrm>
            <a:off x="6348298" y="1042535"/>
            <a:ext cx="152638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Diamond (300 </a:t>
            </a:r>
            <a:r>
              <a:rPr lang="en-US" sz="1260" kern="1200" dirty="0">
                <a:solidFill>
                  <a:srgbClr val="002060"/>
                </a:solidFill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A159C3-AD22-4721-8042-13C0ABFC99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DEDB23-0F51-4C6D-9B0A-94A54852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254" y="1378931"/>
            <a:ext cx="3235974" cy="2106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3D4F90-9992-419A-8A33-CF0BFFFAA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696" y="2900146"/>
            <a:ext cx="2524608" cy="195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56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be 186"/>
          <p:cNvSpPr/>
          <p:nvPr/>
        </p:nvSpPr>
        <p:spPr>
          <a:xfrm>
            <a:off x="5993128" y="3128954"/>
            <a:ext cx="1584888" cy="937441"/>
          </a:xfrm>
          <a:prstGeom prst="cube">
            <a:avLst>
              <a:gd name="adj" fmla="val 10970"/>
            </a:avLst>
          </a:prstGeom>
          <a:solidFill>
            <a:srgbClr val="FFC000"/>
          </a:solidFill>
          <a:ln w="3175">
            <a:solidFill>
              <a:schemeClr val="tx1"/>
            </a:solidFill>
          </a:ln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Power transport on a beamline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Optical components that could be present in a beamline:</a:t>
            </a:r>
          </a:p>
        </p:txBody>
      </p:sp>
      <p:sp>
        <p:nvSpPr>
          <p:cNvPr id="95" name="Oval 94"/>
          <p:cNvSpPr/>
          <p:nvPr/>
        </p:nvSpPr>
        <p:spPr>
          <a:xfrm>
            <a:off x="3089203" y="1860674"/>
            <a:ext cx="1393027" cy="460794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0" name="Triángulo isósceles 15"/>
          <p:cNvSpPr/>
          <p:nvPr/>
        </p:nvSpPr>
        <p:spPr>
          <a:xfrm rot="16200000">
            <a:off x="3987622" y="1085378"/>
            <a:ext cx="413127" cy="4924274"/>
          </a:xfrm>
          <a:prstGeom prst="triangle">
            <a:avLst/>
          </a:prstGeom>
          <a:solidFill>
            <a:srgbClr val="00B0F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82" name="Rectángulo 17"/>
          <p:cNvSpPr/>
          <p:nvPr/>
        </p:nvSpPr>
        <p:spPr>
          <a:xfrm>
            <a:off x="2838995" y="2973470"/>
            <a:ext cx="49244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Slit 1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724622" y="3468712"/>
            <a:ext cx="1623682" cy="138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92" name="Left Brace 91"/>
          <p:cNvSpPr/>
          <p:nvPr/>
        </p:nvSpPr>
        <p:spPr>
          <a:xfrm rot="10800000">
            <a:off x="3368838" y="3471422"/>
            <a:ext cx="113005" cy="14290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black"/>
              </a:solidFill>
              <a:latin typeface="Arial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469449" y="3256826"/>
            <a:ext cx="321707" cy="28604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ángulo 17"/>
          <p:cNvSpPr/>
          <p:nvPr/>
        </p:nvSpPr>
        <p:spPr>
          <a:xfrm>
            <a:off x="3550635" y="2997066"/>
            <a:ext cx="92525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Aperture (</a:t>
            </a:r>
            <a:r>
              <a:rPr lang="en-US" sz="1080" i="1" kern="1200" dirty="0">
                <a:solidFill>
                  <a:prstClr val="black"/>
                </a:solidFill>
                <a:ea typeface="+mn-ea"/>
                <a:cs typeface="+mn-cs"/>
              </a:rPr>
              <a:t>a</a:t>
            </a:r>
            <a:r>
              <a:rPr lang="en-US" sz="1080" kern="1200" dirty="0">
                <a:solidFill>
                  <a:prstClr val="black"/>
                </a:solidFill>
                <a:ea typeface="+mn-ea"/>
                <a:cs typeface="+mn-cs"/>
              </a:rPr>
              <a:t>)</a:t>
            </a:r>
          </a:p>
        </p:txBody>
      </p:sp>
      <p:sp>
        <p:nvSpPr>
          <p:cNvPr id="100" name="Cube 99"/>
          <p:cNvSpPr/>
          <p:nvPr/>
        </p:nvSpPr>
        <p:spPr>
          <a:xfrm>
            <a:off x="4525908" y="3128954"/>
            <a:ext cx="154472" cy="830211"/>
          </a:xfrm>
          <a:prstGeom prst="cube">
            <a:avLst/>
          </a:prstGeom>
          <a:solidFill>
            <a:srgbClr val="7030A0">
              <a:alpha val="57000"/>
            </a:srgb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101" name="Grupo 12"/>
          <p:cNvGrpSpPr/>
          <p:nvPr/>
        </p:nvGrpSpPr>
        <p:grpSpPr>
          <a:xfrm>
            <a:off x="727996" y="3438893"/>
            <a:ext cx="430670" cy="101940"/>
            <a:chOff x="286423" y="1753548"/>
            <a:chExt cx="1470437" cy="290218"/>
          </a:xfrm>
        </p:grpSpPr>
        <p:sp>
          <p:nvSpPr>
            <p:cNvPr id="102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3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4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5" name="Cube 27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6" name="Cube 28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7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9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0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1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112" name="Grupo 13"/>
          <p:cNvGrpSpPr/>
          <p:nvPr/>
        </p:nvGrpSpPr>
        <p:grpSpPr>
          <a:xfrm>
            <a:off x="729247" y="3569584"/>
            <a:ext cx="440796" cy="109608"/>
            <a:chOff x="286423" y="1753548"/>
            <a:chExt cx="1470437" cy="290218"/>
          </a:xfrm>
        </p:grpSpPr>
        <p:sp>
          <p:nvSpPr>
            <p:cNvPr id="113" name="Cube 26"/>
            <p:cNvSpPr/>
            <p:nvPr/>
          </p:nvSpPr>
          <p:spPr>
            <a:xfrm>
              <a:off x="286423" y="1753548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4" name="Cube 27"/>
            <p:cNvSpPr/>
            <p:nvPr/>
          </p:nvSpPr>
          <p:spPr>
            <a:xfrm>
              <a:off x="431887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5" name="Cube 28"/>
            <p:cNvSpPr/>
            <p:nvPr/>
          </p:nvSpPr>
          <p:spPr>
            <a:xfrm>
              <a:off x="578485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6" name="Cube 115"/>
            <p:cNvSpPr/>
            <p:nvPr/>
          </p:nvSpPr>
          <p:spPr>
            <a:xfrm>
              <a:off x="720016" y="1754250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7" name="Cube 116"/>
            <p:cNvSpPr/>
            <p:nvPr/>
          </p:nvSpPr>
          <p:spPr>
            <a:xfrm>
              <a:off x="866614" y="1754774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8" name="Cube 27"/>
            <p:cNvSpPr/>
            <p:nvPr/>
          </p:nvSpPr>
          <p:spPr>
            <a:xfrm>
              <a:off x="1008152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Cube 28"/>
            <p:cNvSpPr/>
            <p:nvPr/>
          </p:nvSpPr>
          <p:spPr>
            <a:xfrm>
              <a:off x="1154750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0" name="Cube 27"/>
            <p:cNvSpPr/>
            <p:nvPr/>
          </p:nvSpPr>
          <p:spPr>
            <a:xfrm>
              <a:off x="1296281" y="1754251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1" name="Cube 28"/>
            <p:cNvSpPr/>
            <p:nvPr/>
          </p:nvSpPr>
          <p:spPr>
            <a:xfrm>
              <a:off x="1442879" y="1754775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22" name="Cube 27"/>
            <p:cNvSpPr/>
            <p:nvPr/>
          </p:nvSpPr>
          <p:spPr>
            <a:xfrm>
              <a:off x="1584410" y="1754163"/>
              <a:ext cx="172450" cy="288991"/>
            </a:xfrm>
            <a:prstGeom prst="cube">
              <a:avLst>
                <a:gd name="adj" fmla="val 1590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3" name="Rectángulo 17"/>
          <p:cNvSpPr/>
          <p:nvPr/>
        </p:nvSpPr>
        <p:spPr>
          <a:xfrm>
            <a:off x="590561" y="3144055"/>
            <a:ext cx="696024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Source</a:t>
            </a:r>
          </a:p>
        </p:txBody>
      </p:sp>
      <p:sp>
        <p:nvSpPr>
          <p:cNvPr id="124" name="Triángulo isósceles 15"/>
          <p:cNvSpPr/>
          <p:nvPr/>
        </p:nvSpPr>
        <p:spPr>
          <a:xfrm rot="16200000">
            <a:off x="1954143" y="2321127"/>
            <a:ext cx="332345" cy="2465120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US" sz="1620" kern="120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729925" y="3277572"/>
            <a:ext cx="632359" cy="194693"/>
            <a:chOff x="4851749" y="3457641"/>
            <a:chExt cx="702621" cy="216325"/>
          </a:xfrm>
        </p:grpSpPr>
        <p:sp>
          <p:nvSpPr>
            <p:cNvPr id="70" name="Rectangle 69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1" name="Isosceles Triangle 70"/>
            <p:cNvSpPr/>
            <p:nvPr/>
          </p:nvSpPr>
          <p:spPr>
            <a:xfrm rot="16200000">
              <a:off x="5154469" y="3274064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2729925" y="3615719"/>
            <a:ext cx="632359" cy="196955"/>
            <a:chOff x="4851749" y="3406446"/>
            <a:chExt cx="702621" cy="218839"/>
          </a:xfrm>
        </p:grpSpPr>
        <p:sp>
          <p:nvSpPr>
            <p:cNvPr id="77" name="Rectangle 76"/>
            <p:cNvSpPr/>
            <p:nvPr/>
          </p:nvSpPr>
          <p:spPr>
            <a:xfrm>
              <a:off x="4863122" y="3457641"/>
              <a:ext cx="691248" cy="167644"/>
            </a:xfrm>
            <a:prstGeom prst="rect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8" name="Isosceles Triangle 77"/>
            <p:cNvSpPr/>
            <p:nvPr/>
          </p:nvSpPr>
          <p:spPr>
            <a:xfrm rot="16200000">
              <a:off x="5154469" y="3103726"/>
              <a:ext cx="97182" cy="702621"/>
            </a:xfrm>
            <a:prstGeom prst="triangl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25" name="Rectángulo 17"/>
          <p:cNvSpPr/>
          <p:nvPr/>
        </p:nvSpPr>
        <p:spPr>
          <a:xfrm>
            <a:off x="3899816" y="2550437"/>
            <a:ext cx="160011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Absorption by filters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616832" y="2912488"/>
            <a:ext cx="0" cy="16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ángulo 17"/>
          <p:cNvSpPr/>
          <p:nvPr/>
        </p:nvSpPr>
        <p:spPr>
          <a:xfrm>
            <a:off x="5877354" y="4462824"/>
            <a:ext cx="212429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Absorption power by mirror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03087" y="1050114"/>
            <a:ext cx="7011737" cy="1481263"/>
            <a:chOff x="730367" y="2046459"/>
            <a:chExt cx="7790818" cy="1645848"/>
          </a:xfrm>
        </p:grpSpPr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131" name="Cube 130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2" name="Cube 131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137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7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0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1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8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138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67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8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69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0" name="Cube 169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1" name="Cube 170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2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3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4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5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6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cxnSp>
          <p:nvCxnSpPr>
            <p:cNvPr id="139" name="Straight Connector 138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3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Front end</a:t>
              </a: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6" name="Cube 145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7" name="Right Brace 146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48" name="Rectángulo 17"/>
            <p:cNvSpPr/>
            <p:nvPr/>
          </p:nvSpPr>
          <p:spPr>
            <a:xfrm>
              <a:off x="1205153" y="3158828"/>
              <a:ext cx="1265375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Water-cooled</a:t>
              </a:r>
            </a:p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slits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flipH="1" flipV="1">
              <a:off x="2597509" y="3031990"/>
              <a:ext cx="95873" cy="25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ángulo 17"/>
            <p:cNvSpPr/>
            <p:nvPr/>
          </p:nvSpPr>
          <p:spPr>
            <a:xfrm>
              <a:off x="2437208" y="3224037"/>
              <a:ext cx="931879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Windows</a:t>
              </a:r>
            </a:p>
          </p:txBody>
        </p:sp>
        <p:sp>
          <p:nvSpPr>
            <p:cNvPr id="154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slits</a:t>
              </a:r>
            </a:p>
          </p:txBody>
        </p:sp>
        <p:cxnSp>
          <p:nvCxnSpPr>
            <p:cNvPr id="155" name="Straight Connector 154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be 155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7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mirrors</a:t>
              </a:r>
            </a:p>
          </p:txBody>
        </p:sp>
        <p:sp>
          <p:nvSpPr>
            <p:cNvPr id="158" name="Rectángulo 17"/>
            <p:cNvSpPr/>
            <p:nvPr/>
          </p:nvSpPr>
          <p:spPr>
            <a:xfrm>
              <a:off x="4660869" y="2297456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Monochromator</a:t>
              </a:r>
            </a:p>
          </p:txBody>
        </p:sp>
        <p:sp>
          <p:nvSpPr>
            <p:cNvPr id="159" name="Rectángulo 17"/>
            <p:cNvSpPr/>
            <p:nvPr/>
          </p:nvSpPr>
          <p:spPr>
            <a:xfrm>
              <a:off x="6168292" y="2046459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Focusing system</a:t>
              </a:r>
            </a:p>
          </p:txBody>
        </p:sp>
        <p:cxnSp>
          <p:nvCxnSpPr>
            <p:cNvPr id="160" name="Straight Connector 159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endCxn id="162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3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Sample</a:t>
              </a:r>
            </a:p>
          </p:txBody>
        </p:sp>
        <p:sp>
          <p:nvSpPr>
            <p:cNvPr id="164" name="Rectángulo 17"/>
            <p:cNvSpPr/>
            <p:nvPr/>
          </p:nvSpPr>
          <p:spPr>
            <a:xfrm>
              <a:off x="6370803" y="2954492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KB mirrors</a:t>
              </a: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Cube 165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3FE1F9-72EE-4C62-8A55-9465C926F1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3461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Mirror absorption</a:t>
            </a:r>
            <a:endParaRPr lang="en-GB" sz="2160" cap="none" dirty="0"/>
          </a:p>
        </p:txBody>
      </p:sp>
      <p:sp>
        <p:nvSpPr>
          <p:cNvPr id="8" name="Rectángulo 17"/>
          <p:cNvSpPr/>
          <p:nvPr/>
        </p:nvSpPr>
        <p:spPr>
          <a:xfrm>
            <a:off x="1167048" y="2291395"/>
            <a:ext cx="241470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Same material, different angles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499" y="3714471"/>
            <a:ext cx="545894" cy="579181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5465826" y="2259558"/>
            <a:ext cx="236019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Same angle, different coatings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22" y="2538615"/>
            <a:ext cx="3199638" cy="22977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422" y="2512705"/>
            <a:ext cx="3305167" cy="23907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6EB637-CB21-4B00-BCA9-B3A149B76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829FC-2F95-4F3D-81B1-B0A798E16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544" y="62425"/>
            <a:ext cx="3527429" cy="2111723"/>
          </a:xfrm>
          <a:prstGeom prst="rect">
            <a:avLst/>
          </a:prstGeom>
        </p:spPr>
      </p:pic>
      <p:graphicFrame>
        <p:nvGraphicFramePr>
          <p:cNvPr id="13" name="Object 15">
            <a:extLst>
              <a:ext uri="{FF2B5EF4-FFF2-40B4-BE49-F238E27FC236}">
                <a16:creationId xmlns:a16="http://schemas.microsoft.com/office/drawing/2014/main" id="{3B6A89C2-72C9-4B9D-91E2-42E4F1CE5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573114"/>
              </p:ext>
            </p:extLst>
          </p:nvPr>
        </p:nvGraphicFramePr>
        <p:xfrm>
          <a:off x="2819067" y="1485900"/>
          <a:ext cx="2646759" cy="446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name="Equation" r:id="rId7" imgW="2997000" imgH="507960" progId="Equation.DSMT4">
                  <p:embed/>
                </p:oleObj>
              </mc:Choice>
              <mc:Fallback>
                <p:oleObj name="Equation" r:id="rId7" imgW="2997000" imgH="507960" progId="Equation.DSMT4">
                  <p:embed/>
                  <p:pic>
                    <p:nvPicPr>
                      <p:cNvPr id="6146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067" y="1485900"/>
                        <a:ext cx="2646759" cy="44615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2">
            <a:extLst>
              <a:ext uri="{FF2B5EF4-FFF2-40B4-BE49-F238E27FC236}">
                <a16:creationId xmlns:a16="http://schemas.microsoft.com/office/drawing/2014/main" id="{472A507B-F2F6-4420-B928-A24C0EE69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4857" y="409194"/>
            <a:ext cx="30289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1" hangingPunct="1">
              <a:buClrTx/>
            </a:pPr>
            <a:r>
              <a:rPr lang="en-US" altLang="en-US" sz="1350" kern="1200" dirty="0">
                <a:solidFill>
                  <a:srgbClr val="00395A"/>
                </a:solidFill>
                <a:cs typeface="+mn-cs"/>
              </a:rPr>
              <a:t>Fresnel equations give the reflectivity as a function of angle and photon energy. As a consequence, one gets the critical angle: </a:t>
            </a:r>
            <a:endParaRPr lang="en-GB" altLang="en-US" sz="1350" kern="1200" dirty="0">
              <a:solidFill>
                <a:srgbClr val="00395A"/>
              </a:solidFill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4148DB-7052-4667-9FC0-C9716720D4AE}"/>
              </a:ext>
            </a:extLst>
          </p:cNvPr>
          <p:cNvSpPr txBox="1"/>
          <p:nvPr/>
        </p:nvSpPr>
        <p:spPr>
          <a:xfrm>
            <a:off x="6470328" y="561356"/>
            <a:ext cx="165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800" kern="1200" dirty="0">
                <a:solidFill>
                  <a:srgbClr val="FFFF00"/>
                </a:solidFill>
                <a:latin typeface="Calibri"/>
                <a:ea typeface="+mn-ea"/>
                <a:cs typeface="Calibri"/>
              </a:rPr>
              <a:t>Si  </a:t>
            </a:r>
            <a:r>
              <a:rPr lang="en-US" sz="1800" kern="1200" dirty="0">
                <a:solidFill>
                  <a:srgbClr val="FFFF00"/>
                </a:solidFill>
                <a:latin typeface="Symbol" panose="05050102010706020507" pitchFamily="18" charset="2"/>
                <a:ea typeface="+mn-ea"/>
                <a:cs typeface="Calibri"/>
              </a:rPr>
              <a:t>s</a:t>
            </a:r>
            <a:r>
              <a:rPr lang="en-US" sz="1800" kern="1200" dirty="0">
                <a:solidFill>
                  <a:srgbClr val="FFFF00"/>
                </a:solidFill>
                <a:latin typeface="Calibri"/>
                <a:ea typeface="+mn-ea"/>
                <a:cs typeface="Calibri"/>
              </a:rPr>
              <a:t>-reflectivity</a:t>
            </a:r>
          </a:p>
        </p:txBody>
      </p:sp>
    </p:spTree>
    <p:extLst>
      <p:ext uri="{BB962C8B-B14F-4D97-AF65-F5344CB8AC3E}">
        <p14:creationId xmlns:p14="http://schemas.microsoft.com/office/powerpoint/2010/main" val="862287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4003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76" y="1217905"/>
            <a:ext cx="3208420" cy="2082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Mirror absorption</a:t>
            </a:r>
            <a:endParaRPr lang="en-GB" sz="2160" cap="none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82065" y="1550842"/>
            <a:ext cx="259229" cy="3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7"/>
          <p:cNvSpPr/>
          <p:nvPr/>
        </p:nvSpPr>
        <p:spPr>
          <a:xfrm>
            <a:off x="942797" y="1314966"/>
            <a:ext cx="109517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1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st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sp>
        <p:nvSpPr>
          <p:cNvPr id="15" name="Rectángulo 17"/>
          <p:cNvSpPr/>
          <p:nvPr/>
        </p:nvSpPr>
        <p:spPr>
          <a:xfrm>
            <a:off x="1367771" y="1858826"/>
            <a:ext cx="110479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3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rd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778201" y="1718322"/>
            <a:ext cx="1360951" cy="37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624" y="789773"/>
            <a:ext cx="2679153" cy="2059146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5648183" y="850245"/>
            <a:ext cx="259229" cy="388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17"/>
          <p:cNvSpPr/>
          <p:nvPr/>
        </p:nvSpPr>
        <p:spPr>
          <a:xfrm>
            <a:off x="5608915" y="614368"/>
            <a:ext cx="109517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1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st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378" y="2936009"/>
            <a:ext cx="2696678" cy="1999512"/>
          </a:xfrm>
          <a:prstGeom prst="rect">
            <a:avLst/>
          </a:prstGeom>
        </p:spPr>
      </p:pic>
      <p:sp>
        <p:nvSpPr>
          <p:cNvPr id="23" name="Rectángulo 17"/>
          <p:cNvSpPr/>
          <p:nvPr/>
        </p:nvSpPr>
        <p:spPr>
          <a:xfrm>
            <a:off x="5907412" y="3128356"/>
            <a:ext cx="110479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3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rd</a:t>
            </a: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 Harmonic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778668" y="3085088"/>
            <a:ext cx="154284" cy="134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230341" y="1997325"/>
            <a:ext cx="143332" cy="27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54338" y="3039200"/>
            <a:ext cx="1314644" cy="41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17"/>
          <p:cNvSpPr/>
          <p:nvPr/>
        </p:nvSpPr>
        <p:spPr>
          <a:xfrm>
            <a:off x="821502" y="723922"/>
            <a:ext cx="354937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Example of reflection, primarily mirrors @ 30 m</a:t>
            </a:r>
          </a:p>
        </p:txBody>
      </p:sp>
      <p:sp>
        <p:nvSpPr>
          <p:cNvPr id="31" name="Rectángulo 17"/>
          <p:cNvSpPr/>
          <p:nvPr/>
        </p:nvSpPr>
        <p:spPr>
          <a:xfrm>
            <a:off x="6393362" y="1038607"/>
            <a:ext cx="1510350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Absorbed power 113 W</a:t>
            </a:r>
          </a:p>
        </p:txBody>
      </p:sp>
      <p:sp>
        <p:nvSpPr>
          <p:cNvPr id="40" name="Rectángulo 17"/>
          <p:cNvSpPr/>
          <p:nvPr/>
        </p:nvSpPr>
        <p:spPr>
          <a:xfrm>
            <a:off x="6354012" y="3405355"/>
            <a:ext cx="1439818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990" kern="1200" dirty="0">
                <a:solidFill>
                  <a:prstClr val="black"/>
                </a:solidFill>
                <a:ea typeface="+mn-ea"/>
                <a:cs typeface="+mn-cs"/>
              </a:rPr>
              <a:t>Absorbed power 52 W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141" y="3619012"/>
            <a:ext cx="1324820" cy="11765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EFDEE2-36BD-4BBA-B180-FD2B3B30BA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8773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Power absorbed by a mirror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Heat load on mirrors @ 30 m: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34" y="787079"/>
            <a:ext cx="842494" cy="626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43" y="1773488"/>
            <a:ext cx="3371135" cy="2088689"/>
          </a:xfrm>
          <a:prstGeom prst="rect">
            <a:avLst/>
          </a:prstGeom>
        </p:spPr>
      </p:pic>
      <p:sp>
        <p:nvSpPr>
          <p:cNvPr id="10" name="Rectángulo 17"/>
          <p:cNvSpPr/>
          <p:nvPr/>
        </p:nvSpPr>
        <p:spPr>
          <a:xfrm>
            <a:off x="1914905" y="1393120"/>
            <a:ext cx="98456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Si (7 mrad)</a:t>
            </a:r>
          </a:p>
        </p:txBody>
      </p:sp>
      <p:sp>
        <p:nvSpPr>
          <p:cNvPr id="11" name="Rectángulo 17"/>
          <p:cNvSpPr/>
          <p:nvPr/>
        </p:nvSpPr>
        <p:spPr>
          <a:xfrm>
            <a:off x="5416191" y="1400667"/>
            <a:ext cx="261962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Diamond (100 </a:t>
            </a:r>
            <a:r>
              <a:rPr lang="en-US" sz="1260" kern="1200" dirty="0">
                <a:solidFill>
                  <a:srgbClr val="002060"/>
                </a:solidFill>
                <a:latin typeface="Symbol" panose="05050102010706020507" pitchFamily="18" charset="2"/>
                <a:ea typeface="+mn-ea"/>
                <a:cs typeface="+mn-cs"/>
              </a:rPr>
              <a:t>m</a:t>
            </a:r>
            <a:r>
              <a:rPr lang="en-US" sz="1260" kern="1200" dirty="0">
                <a:solidFill>
                  <a:srgbClr val="002060"/>
                </a:solidFill>
                <a:ea typeface="+mn-ea"/>
                <a:cs typeface="+mn-cs"/>
              </a:rPr>
              <a:t>m) + Rh (3 mrad)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404" y="1845299"/>
            <a:ext cx="3399425" cy="2098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5BD34-0939-4BB0-A898-5C02BA35B0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7099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5448382" y="1722635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60" cap="none" dirty="0"/>
              <a:t>Calculation of flux at the sample position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Example of getting the flux at the sample position:</a:t>
            </a:r>
          </a:p>
        </p:txBody>
      </p:sp>
      <p:sp>
        <p:nvSpPr>
          <p:cNvPr id="132" name="Rectángulo 17"/>
          <p:cNvSpPr/>
          <p:nvPr/>
        </p:nvSpPr>
        <p:spPr>
          <a:xfrm>
            <a:off x="5538933" y="1002671"/>
            <a:ext cx="720069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KB slits</a:t>
            </a:r>
          </a:p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51 m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827895" y="1289640"/>
            <a:ext cx="7011737" cy="1371704"/>
            <a:chOff x="730367" y="2168191"/>
            <a:chExt cx="7790818" cy="1524116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6947" y="2632921"/>
              <a:ext cx="467432" cy="281051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072" y="2503329"/>
              <a:ext cx="413438" cy="274652"/>
            </a:xfrm>
            <a:prstGeom prst="rect">
              <a:avLst/>
            </a:prstGeom>
          </p:spPr>
        </p:pic>
        <p:sp>
          <p:nvSpPr>
            <p:cNvPr id="82" name="Cube 81"/>
            <p:cNvSpPr/>
            <p:nvPr/>
          </p:nvSpPr>
          <p:spPr>
            <a:xfrm rot="19705693">
              <a:off x="4114026" y="2704934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4" name="Cube 83"/>
            <p:cNvSpPr/>
            <p:nvPr/>
          </p:nvSpPr>
          <p:spPr>
            <a:xfrm rot="20838084">
              <a:off x="4696094" y="2801009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89569" y="2726403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025389" y="286694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132001" y="287126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096181" y="2730728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93" name="Grupo 12"/>
            <p:cNvGrpSpPr/>
            <p:nvPr/>
          </p:nvGrpSpPr>
          <p:grpSpPr>
            <a:xfrm>
              <a:off x="1197293" y="2730728"/>
              <a:ext cx="478522" cy="113267"/>
              <a:chOff x="286423" y="1753548"/>
              <a:chExt cx="1470437" cy="290218"/>
            </a:xfrm>
          </p:grpSpPr>
          <p:sp>
            <p:nvSpPr>
              <p:cNvPr id="142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3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4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5" name="Cube 27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6" name="Cube 28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5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5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grpSp>
          <p:nvGrpSpPr>
            <p:cNvPr id="94" name="Grupo 13"/>
            <p:cNvGrpSpPr/>
            <p:nvPr/>
          </p:nvGrpSpPr>
          <p:grpSpPr>
            <a:xfrm>
              <a:off x="1198683" y="2875940"/>
              <a:ext cx="489773" cy="121787"/>
              <a:chOff x="286423" y="1753548"/>
              <a:chExt cx="1470437" cy="290218"/>
            </a:xfrm>
          </p:grpSpPr>
          <p:sp>
            <p:nvSpPr>
              <p:cNvPr id="123" name="Cube 26"/>
              <p:cNvSpPr/>
              <p:nvPr/>
            </p:nvSpPr>
            <p:spPr>
              <a:xfrm>
                <a:off x="286423" y="1753548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24" name="Cube 27"/>
              <p:cNvSpPr/>
              <p:nvPr/>
            </p:nvSpPr>
            <p:spPr>
              <a:xfrm>
                <a:off x="431887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25" name="Cube 28"/>
              <p:cNvSpPr/>
              <p:nvPr/>
            </p:nvSpPr>
            <p:spPr>
              <a:xfrm>
                <a:off x="578485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26" name="Cube 125"/>
              <p:cNvSpPr/>
              <p:nvPr/>
            </p:nvSpPr>
            <p:spPr>
              <a:xfrm>
                <a:off x="720016" y="1754250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27" name="Cube 126"/>
              <p:cNvSpPr/>
              <p:nvPr/>
            </p:nvSpPr>
            <p:spPr>
              <a:xfrm>
                <a:off x="866614" y="1754774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37" name="Cube 27"/>
              <p:cNvSpPr/>
              <p:nvPr/>
            </p:nvSpPr>
            <p:spPr>
              <a:xfrm>
                <a:off x="1008152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38" name="Cube 28"/>
              <p:cNvSpPr/>
              <p:nvPr/>
            </p:nvSpPr>
            <p:spPr>
              <a:xfrm>
                <a:off x="1154750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39" name="Cube 27"/>
              <p:cNvSpPr/>
              <p:nvPr/>
            </p:nvSpPr>
            <p:spPr>
              <a:xfrm>
                <a:off x="1296281" y="1754251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0" name="Cube 28"/>
              <p:cNvSpPr/>
              <p:nvPr/>
            </p:nvSpPr>
            <p:spPr>
              <a:xfrm>
                <a:off x="1442879" y="1754775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41" name="Cube 27"/>
              <p:cNvSpPr/>
              <p:nvPr/>
            </p:nvSpPr>
            <p:spPr>
              <a:xfrm>
                <a:off x="1584410" y="1754163"/>
                <a:ext cx="172450" cy="288991"/>
              </a:xfrm>
              <a:prstGeom prst="cube">
                <a:avLst>
                  <a:gd name="adj" fmla="val 1590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2960">
                  <a:buClrTx/>
                </a:pPr>
                <a:endParaRPr lang="en-GB" sz="1620" kern="1200" dirty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cxnSp>
          <p:nvCxnSpPr>
            <p:cNvPr id="95" name="Straight Connector 94"/>
            <p:cNvCxnSpPr/>
            <p:nvPr/>
          </p:nvCxnSpPr>
          <p:spPr>
            <a:xfrm>
              <a:off x="1378901" y="2859850"/>
              <a:ext cx="2577933" cy="91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ángulo 17"/>
            <p:cNvSpPr/>
            <p:nvPr/>
          </p:nvSpPr>
          <p:spPr>
            <a:xfrm>
              <a:off x="730367" y="2465747"/>
              <a:ext cx="773360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Source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988890" y="2773447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142239" y="2756718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9" name="Rectángulo 17"/>
            <p:cNvSpPr/>
            <p:nvPr/>
          </p:nvSpPr>
          <p:spPr>
            <a:xfrm>
              <a:off x="1898007" y="2189645"/>
              <a:ext cx="974625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Front end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882278" y="2769122"/>
              <a:ext cx="144016" cy="22376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35627" y="2752393"/>
              <a:ext cx="305207" cy="7969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2" name="Cube 101"/>
            <p:cNvSpPr/>
            <p:nvPr/>
          </p:nvSpPr>
          <p:spPr>
            <a:xfrm>
              <a:off x="2561504" y="2743825"/>
              <a:ext cx="72008" cy="216024"/>
            </a:xfrm>
            <a:prstGeom prst="cube">
              <a:avLst/>
            </a:prstGeom>
            <a:solidFill>
              <a:srgbClr val="7030A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3" name="Right Brace 102"/>
            <p:cNvSpPr/>
            <p:nvPr/>
          </p:nvSpPr>
          <p:spPr>
            <a:xfrm rot="16200000">
              <a:off x="2303961" y="2259276"/>
              <a:ext cx="137393" cy="64144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4" name="Rectángulo 17"/>
            <p:cNvSpPr/>
            <p:nvPr/>
          </p:nvSpPr>
          <p:spPr>
            <a:xfrm>
              <a:off x="1205153" y="3158828"/>
              <a:ext cx="1265375" cy="5334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Water-cooled</a:t>
              </a:r>
            </a:p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slits</a:t>
              </a: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1889296" y="3026551"/>
              <a:ext cx="259829" cy="2198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H="1">
              <a:off x="6090130" y="2318530"/>
              <a:ext cx="122529" cy="2246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3998355" y="2829910"/>
              <a:ext cx="258335" cy="977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4891088" y="2725517"/>
              <a:ext cx="266622" cy="10340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ángulo 17"/>
            <p:cNvSpPr/>
            <p:nvPr/>
          </p:nvSpPr>
          <p:spPr>
            <a:xfrm>
              <a:off x="2936192" y="2191600"/>
              <a:ext cx="117945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slits</a:t>
              </a:r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5148064" y="2752393"/>
              <a:ext cx="1437650" cy="400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Cube 111"/>
            <p:cNvSpPr/>
            <p:nvPr/>
          </p:nvSpPr>
          <p:spPr>
            <a:xfrm rot="19705693">
              <a:off x="3791614" y="2747301"/>
              <a:ext cx="330811" cy="197102"/>
            </a:xfrm>
            <a:prstGeom prst="cube">
              <a:avLst>
                <a:gd name="adj" fmla="val 10970"/>
              </a:avLst>
            </a:prstGeom>
            <a:solidFill>
              <a:srgbClr val="FFC000"/>
            </a:solidFill>
            <a:ln w="3175">
              <a:solidFill>
                <a:schemeClr val="tx1"/>
              </a:solidFill>
            </a:ln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3" name="Rectángulo 17"/>
            <p:cNvSpPr/>
            <p:nvPr/>
          </p:nvSpPr>
          <p:spPr>
            <a:xfrm>
              <a:off x="3575552" y="3024251"/>
              <a:ext cx="1432372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Primary mirrors</a:t>
              </a:r>
            </a:p>
          </p:txBody>
        </p:sp>
        <p:sp>
          <p:nvSpPr>
            <p:cNvPr id="114" name="Rectángulo 17"/>
            <p:cNvSpPr/>
            <p:nvPr/>
          </p:nvSpPr>
          <p:spPr>
            <a:xfrm>
              <a:off x="4660869" y="2297455"/>
              <a:ext cx="1462651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Monochromator</a:t>
              </a:r>
            </a:p>
          </p:txBody>
        </p:sp>
        <p:sp>
          <p:nvSpPr>
            <p:cNvPr id="115" name="Rectángulo 17"/>
            <p:cNvSpPr/>
            <p:nvPr/>
          </p:nvSpPr>
          <p:spPr>
            <a:xfrm>
              <a:off x="6662246" y="2168191"/>
              <a:ext cx="15481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Focusing system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6580411" y="2647928"/>
              <a:ext cx="463855" cy="108467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endCxn id="118" idx="2"/>
            </p:cNvCxnSpPr>
            <p:nvPr/>
          </p:nvCxnSpPr>
          <p:spPr>
            <a:xfrm>
              <a:off x="7044266" y="2647928"/>
              <a:ext cx="656984" cy="6886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Oval 117"/>
            <p:cNvSpPr/>
            <p:nvPr/>
          </p:nvSpPr>
          <p:spPr>
            <a:xfrm>
              <a:off x="7701250" y="2693932"/>
              <a:ext cx="50468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19" name="Rectángulo 17"/>
            <p:cNvSpPr/>
            <p:nvPr/>
          </p:nvSpPr>
          <p:spPr>
            <a:xfrm>
              <a:off x="7708641" y="2685499"/>
              <a:ext cx="81254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Sample</a:t>
              </a:r>
            </a:p>
          </p:txBody>
        </p:sp>
        <p:sp>
          <p:nvSpPr>
            <p:cNvPr id="120" name="Rectángulo 17"/>
            <p:cNvSpPr/>
            <p:nvPr/>
          </p:nvSpPr>
          <p:spPr>
            <a:xfrm>
              <a:off x="6370803" y="2954493"/>
              <a:ext cx="1052994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822960">
                <a:buClrTx/>
              </a:pPr>
              <a:r>
                <a:rPr lang="en-US" sz="1260" kern="1200" dirty="0">
                  <a:solidFill>
                    <a:prstClr val="black"/>
                  </a:solidFill>
                  <a:ea typeface="+mn-ea"/>
                  <a:cs typeface="+mn-cs"/>
                </a:rPr>
                <a:t>KB mirrors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>
              <a:off x="4243388" y="2828925"/>
              <a:ext cx="651805" cy="98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be 121"/>
            <p:cNvSpPr/>
            <p:nvPr/>
          </p:nvSpPr>
          <p:spPr>
            <a:xfrm rot="20838084">
              <a:off x="4996004" y="2640036"/>
              <a:ext cx="409168" cy="117684"/>
            </a:xfrm>
            <a:prstGeom prst="cube">
              <a:avLst>
                <a:gd name="adj" fmla="val 66159"/>
              </a:avLst>
            </a:prstGeom>
            <a:solidFill>
              <a:srgbClr val="00B0F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2960">
                <a:buClrTx/>
              </a:pPr>
              <a:endParaRPr lang="en-GB" sz="1620" kern="120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153" name="Rectangle 152"/>
          <p:cNvSpPr/>
          <p:nvPr/>
        </p:nvSpPr>
        <p:spPr>
          <a:xfrm>
            <a:off x="5480621" y="1849121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5351821" y="1761082"/>
            <a:ext cx="129614" cy="20138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5489835" y="1746026"/>
            <a:ext cx="274686" cy="717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>
              <a:buClrTx/>
            </a:pPr>
            <a:endParaRPr lang="en-GB" sz="1620" kern="1200">
              <a:solidFill>
                <a:prstClr val="white"/>
              </a:solidFill>
              <a:latin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532201" y="2971052"/>
            <a:ext cx="289831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*</a:t>
            </a:r>
            <a:endParaRPr lang="en-GB" sz="126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6570D-E0DF-4D69-A9FD-8EC802D58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9A2EC-0B1D-41A2-AF26-0DBEDBF5A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6" y="2700466"/>
            <a:ext cx="7330832" cy="71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62434B-A4C6-47CF-A454-319E64215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12" y="3710967"/>
            <a:ext cx="5190067" cy="1224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B61EDE-D684-46FD-81CB-0F7152BC0441}"/>
              </a:ext>
            </a:extLst>
          </p:cNvPr>
          <p:cNvSpPr txBox="1"/>
          <p:nvPr/>
        </p:nvSpPr>
        <p:spPr>
          <a:xfrm>
            <a:off x="1886662" y="2564718"/>
            <a:ext cx="500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XOPPY: </a:t>
            </a:r>
            <a:r>
              <a:rPr lang="en-GB" dirty="0"/>
              <a:t>Total photons per second 1.32091E+13 at 5000 eV</a:t>
            </a:r>
            <a:r>
              <a:rPr lang="en-US" dirty="0"/>
              <a:t> </a:t>
            </a:r>
            <a:endParaRPr lang="en-GB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17D858A-5AEC-4F5E-AE41-ACB497F76BAF}"/>
              </a:ext>
            </a:extLst>
          </p:cNvPr>
          <p:cNvSpPr txBox="1"/>
          <p:nvPr/>
        </p:nvSpPr>
        <p:spPr>
          <a:xfrm>
            <a:off x="2177995" y="3521640"/>
            <a:ext cx="3988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ShadowOui</a:t>
            </a:r>
            <a:r>
              <a:rPr lang="en-US" dirty="0"/>
              <a:t>: </a:t>
            </a:r>
            <a:r>
              <a:rPr lang="en-GB" dirty="0"/>
              <a:t>Integrated Flux : 1.25338e+13 </a:t>
            </a:r>
            <a:r>
              <a:rPr lang="en-GB" dirty="0" err="1"/>
              <a:t>ph</a:t>
            </a:r>
            <a:r>
              <a:rPr lang="en-GB" dirty="0"/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4253445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Other optical elements in XOPPY: Multilayers</a:t>
            </a:r>
            <a:endParaRPr lang="en-GB" sz="2160" cap="non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14" y="1230719"/>
            <a:ext cx="1898686" cy="982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21502" y="2306225"/>
                <a:ext cx="1699927" cy="5220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2296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45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𝜆</m:t>
                          </m:r>
                          <m:r>
                            <m:rPr>
                              <m:nor/>
                            </m:rPr>
                            <a:rPr lang="en-GB" sz="945" kern="1200" dirty="0">
                              <a:solidFill>
                                <a:prstClr val="black"/>
                              </a:solidFill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lang="en-US" sz="945" i="1" kern="1200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e>
                        <m:sub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945" i="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945" b="0" i="0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sz="945" i="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</m:t>
                      </m:r>
                      <m:r>
                        <a:rPr lang="en-US" sz="945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𝜃</m:t>
                      </m:r>
                      <m:rad>
                        <m:radPr>
                          <m:degHide m:val="on"/>
                          <m:ctrlP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lang="en-US" sz="945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945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lang="en-US" sz="945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945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sz="945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𝛿</m:t>
                                  </m:r>
                                </m:e>
                              </m:acc>
                            </m:num>
                            <m:den>
                              <m:sSup>
                                <m:sSupPr>
                                  <m:ctrlPr>
                                    <a:rPr lang="en-US" sz="945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945" b="0" i="0" kern="120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sz="945" i="1" kern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45" i="1" kern="12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GB" sz="945" kern="1200" dirty="0">
                  <a:solidFill>
                    <a:prstClr val="black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502" y="2306225"/>
                <a:ext cx="1699927" cy="522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799" y="2722347"/>
            <a:ext cx="2867935" cy="2130099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cxnSpLocks/>
          </p:cNvCxnSpPr>
          <p:nvPr/>
        </p:nvCxnSpPr>
        <p:spPr>
          <a:xfrm flipH="1">
            <a:off x="6021831" y="2722347"/>
            <a:ext cx="1201483" cy="1123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248" y="483980"/>
            <a:ext cx="693818" cy="7998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C235A-14D4-4281-8DB9-EC41320119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C378D9-0230-49FD-916E-CC7D1FE557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282" y="483980"/>
            <a:ext cx="5900594" cy="215364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329411" y="1057949"/>
            <a:ext cx="1309974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2960">
              <a:buClrTx/>
            </a:pPr>
            <a:r>
              <a:rPr lang="en-GB" sz="1260" kern="1200" dirty="0">
                <a:solidFill>
                  <a:prstClr val="black"/>
                </a:solidFill>
                <a:ea typeface="+mn-ea"/>
                <a:cs typeface="+mn-cs"/>
              </a:rPr>
              <a:t>[W(25)/Si(25)]</a:t>
            </a:r>
            <a:r>
              <a:rPr lang="en-GB" sz="1260" kern="1200" baseline="-25000" dirty="0">
                <a:solidFill>
                  <a:prstClr val="black"/>
                </a:solidFill>
                <a:ea typeface="+mn-ea"/>
                <a:cs typeface="+mn-cs"/>
              </a:rPr>
              <a:t>50</a:t>
            </a:r>
          </a:p>
          <a:p>
            <a:pPr defTabSz="822960">
              <a:buClrTx/>
            </a:pPr>
            <a:endParaRPr lang="en-US" sz="1260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1.4</a:t>
            </a:r>
            <a:r>
              <a:rPr lang="en-US" sz="1260" kern="1200" baseline="30000" dirty="0">
                <a:solidFill>
                  <a:prstClr val="black"/>
                </a:solidFill>
                <a:ea typeface="+mn-ea"/>
                <a:cs typeface="+mn-cs"/>
              </a:rPr>
              <a:t>o</a:t>
            </a:r>
            <a:endParaRPr lang="en-GB" sz="1260" kern="1200" dirty="0">
              <a:solidFill>
                <a:prstClr val="black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4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17034"/>
          </a:xfrm>
        </p:spPr>
        <p:txBody>
          <a:bodyPr/>
          <a:lstStyle/>
          <a:p>
            <a:r>
              <a:rPr lang="en-US" sz="2160" cap="none" dirty="0"/>
              <a:t>Other optical elements in XOPPY: Crystals</a:t>
            </a:r>
            <a:endParaRPr lang="en-GB" sz="2160" cap="none" dirty="0"/>
          </a:p>
        </p:txBody>
      </p:sp>
      <p:sp>
        <p:nvSpPr>
          <p:cNvPr id="12" name="Rectangle 11"/>
          <p:cNvSpPr/>
          <p:nvPr/>
        </p:nvSpPr>
        <p:spPr>
          <a:xfrm>
            <a:off x="664291" y="691917"/>
            <a:ext cx="7868325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22960">
              <a:buClrTx/>
            </a:pPr>
            <a:r>
              <a:rPr lang="en-US" sz="1260" kern="1200" dirty="0">
                <a:solidFill>
                  <a:prstClr val="black"/>
                </a:solidFill>
                <a:ea typeface="+mn-ea"/>
                <a:cs typeface="+mn-cs"/>
              </a:rPr>
              <a:t>Crystals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37" y="1100314"/>
            <a:ext cx="388843" cy="4790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A7501-EE15-471A-87E5-8BB45C4E05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23" name="Picture 2" descr="http://hyperphysics.phy-astr.gsu.edu/hbase/quantum/imgqua/bragglaw.gif">
            <a:extLst>
              <a:ext uri="{FF2B5EF4-FFF2-40B4-BE49-F238E27FC236}">
                <a16:creationId xmlns:a16="http://schemas.microsoft.com/office/drawing/2014/main" id="{93379D29-FB12-43A7-97EC-07E02AC72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3098" y="710819"/>
            <a:ext cx="3912493" cy="1860931"/>
          </a:xfrm>
          <a:prstGeom prst="rect">
            <a:avLst/>
          </a:prstGeom>
          <a:noFill/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8FC020-F491-4534-AE82-E036B82D8F71}"/>
              </a:ext>
            </a:extLst>
          </p:cNvPr>
          <p:cNvCxnSpPr/>
          <p:nvPr/>
        </p:nvCxnSpPr>
        <p:spPr>
          <a:xfrm flipV="1">
            <a:off x="6479542" y="2093541"/>
            <a:ext cx="1647183" cy="27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928DEA-C089-405D-B1CF-1CC867D7C535}"/>
              </a:ext>
            </a:extLst>
          </p:cNvPr>
          <p:cNvCxnSpPr/>
          <p:nvPr/>
        </p:nvCxnSpPr>
        <p:spPr>
          <a:xfrm flipH="1" flipV="1">
            <a:off x="6506545" y="1040424"/>
            <a:ext cx="6288" cy="10864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0255E5-8E7B-4431-98E3-E00940298741}"/>
              </a:ext>
            </a:extLst>
          </p:cNvPr>
          <p:cNvCxnSpPr/>
          <p:nvPr/>
        </p:nvCxnSpPr>
        <p:spPr>
          <a:xfrm flipV="1">
            <a:off x="6668563" y="1283451"/>
            <a:ext cx="0" cy="843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CFF08C-5ADF-448A-8F6A-2647BF0F7FF1}"/>
              </a:ext>
            </a:extLst>
          </p:cNvPr>
          <p:cNvCxnSpPr/>
          <p:nvPr/>
        </p:nvCxnSpPr>
        <p:spPr>
          <a:xfrm flipV="1">
            <a:off x="6884587" y="1283451"/>
            <a:ext cx="0" cy="843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5BF4841-F609-4579-BD5A-6435F9C9EDF9}"/>
              </a:ext>
            </a:extLst>
          </p:cNvPr>
          <p:cNvCxnSpPr/>
          <p:nvPr/>
        </p:nvCxnSpPr>
        <p:spPr>
          <a:xfrm flipV="1">
            <a:off x="7100611" y="1283451"/>
            <a:ext cx="0" cy="843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EF4186-B735-40B9-BDE0-03335103F81D}"/>
              </a:ext>
            </a:extLst>
          </p:cNvPr>
          <p:cNvCxnSpPr/>
          <p:nvPr/>
        </p:nvCxnSpPr>
        <p:spPr>
          <a:xfrm flipV="1">
            <a:off x="7397644" y="1256448"/>
            <a:ext cx="0" cy="843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9033CC-F2D1-419F-A97D-6F3DBA01E1DD}"/>
              </a:ext>
            </a:extLst>
          </p:cNvPr>
          <p:cNvCxnSpPr/>
          <p:nvPr/>
        </p:nvCxnSpPr>
        <p:spPr>
          <a:xfrm flipV="1">
            <a:off x="7748683" y="1256448"/>
            <a:ext cx="0" cy="843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5C822E-4FA3-43EE-A620-1D980C166141}"/>
              </a:ext>
            </a:extLst>
          </p:cNvPr>
          <p:cNvSpPr txBox="1"/>
          <p:nvPr/>
        </p:nvSpPr>
        <p:spPr>
          <a:xfrm>
            <a:off x="7613668" y="2255559"/>
            <a:ext cx="3510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  <a:r>
              <a:rPr lang="en-US" sz="1050" dirty="0">
                <a:latin typeface="Symbol" charset="2"/>
                <a:cs typeface="Symbol" charset="2"/>
              </a:rPr>
              <a:t>q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3279BC-1AB3-4315-9D40-7D923AAE66B3}"/>
              </a:ext>
            </a:extLst>
          </p:cNvPr>
          <p:cNvSpPr txBox="1"/>
          <p:nvPr/>
        </p:nvSpPr>
        <p:spPr>
          <a:xfrm rot="16200000">
            <a:off x="5914003" y="1448518"/>
            <a:ext cx="9080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Intensity</a:t>
            </a:r>
          </a:p>
        </p:txBody>
      </p:sp>
      <p:pic>
        <p:nvPicPr>
          <p:cNvPr id="33" name="Picture 2" descr="http://pd.chem.ucl.ac.uk/pdnn/diff2/perf.gif">
            <a:extLst>
              <a:ext uri="{FF2B5EF4-FFF2-40B4-BE49-F238E27FC236}">
                <a16:creationId xmlns:a16="http://schemas.microsoft.com/office/drawing/2014/main" id="{801F3A5A-FD0A-49EE-91F5-6B2AB806F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9907" y="3268916"/>
            <a:ext cx="2173971" cy="1600284"/>
          </a:xfrm>
          <a:prstGeom prst="rect">
            <a:avLst/>
          </a:prstGeom>
          <a:noFill/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8B3A627-9B36-41AF-A6CA-3F948F94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41509" y="3250031"/>
            <a:ext cx="2268252" cy="1341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7052B7A9-3EB7-4D06-BE0D-1F38EDF46CE1}"/>
              </a:ext>
            </a:extLst>
          </p:cNvPr>
          <p:cNvSpPr txBox="1">
            <a:spLocks/>
          </p:cNvSpPr>
          <p:nvPr/>
        </p:nvSpPr>
        <p:spPr>
          <a:xfrm>
            <a:off x="100440" y="2501942"/>
            <a:ext cx="4415995" cy="817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en-US" dirty="0"/>
              <a:t>Laue's kinematic theory:</a:t>
            </a:r>
          </a:p>
          <a:p>
            <a:pPr marL="114300" indent="0" algn="just">
              <a:buNone/>
            </a:pPr>
            <a:r>
              <a:rPr lang="en-US" dirty="0"/>
              <a:t>small crystals (e.g. powder diffraction). 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20997B2-AFF9-430D-92A7-08BB7B323825}"/>
              </a:ext>
            </a:extLst>
          </p:cNvPr>
          <p:cNvSpPr txBox="1">
            <a:spLocks/>
          </p:cNvSpPr>
          <p:nvPr/>
        </p:nvSpPr>
        <p:spPr>
          <a:xfrm>
            <a:off x="211572" y="2560219"/>
            <a:ext cx="4415995" cy="817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en-US" dirty="0"/>
              <a:t>Laue's kinematic theory:</a:t>
            </a:r>
          </a:p>
          <a:p>
            <a:pPr marL="114300" indent="0" algn="just">
              <a:buNone/>
            </a:pPr>
            <a:r>
              <a:rPr lang="en-US" dirty="0"/>
              <a:t>small crystals (e.g. powder diffraction). 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58E52EA-BBBA-4D28-882A-ED85D490AC04}"/>
              </a:ext>
            </a:extLst>
          </p:cNvPr>
          <p:cNvSpPr txBox="1">
            <a:spLocks/>
          </p:cNvSpPr>
          <p:nvPr/>
        </p:nvSpPr>
        <p:spPr>
          <a:xfrm>
            <a:off x="4870454" y="2548688"/>
            <a:ext cx="3748069" cy="81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en-US" dirty="0"/>
              <a:t>Dynamical theory of diffraction:</a:t>
            </a:r>
          </a:p>
          <a:p>
            <a:pPr marL="114300" indent="0" algn="just">
              <a:buNone/>
            </a:pPr>
            <a:r>
              <a:rPr lang="en-US" dirty="0"/>
              <a:t>Large perfect crystals (e.g. Si). </a:t>
            </a:r>
          </a:p>
        </p:txBody>
      </p:sp>
    </p:spTree>
    <p:extLst>
      <p:ext uri="{BB962C8B-B14F-4D97-AF65-F5344CB8AC3E}">
        <p14:creationId xmlns:p14="http://schemas.microsoft.com/office/powerpoint/2010/main" val="1079742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FORMULATIONS OF DYNAMICAL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135467" y="556155"/>
            <a:ext cx="7086600" cy="4186237"/>
          </a:xfrm>
        </p:spPr>
        <p:txBody>
          <a:bodyPr>
            <a:normAutofit/>
          </a:bodyPr>
          <a:lstStyle/>
          <a:p>
            <a:r>
              <a:rPr lang="en-US" sz="1100" dirty="0"/>
              <a:t>Darwin </a:t>
            </a:r>
            <a:r>
              <a:rPr lang="en-US" sz="1100" b="0" dirty="0"/>
              <a:t>(1914)</a:t>
            </a:r>
            <a:r>
              <a:rPr lang="en-US" sz="1100" b="0" i="1" dirty="0"/>
              <a:t>The Theory of X-ray </a:t>
            </a:r>
            <a:r>
              <a:rPr lang="en-US" sz="1100" b="0" i="1" dirty="0" err="1"/>
              <a:t>Reflexion</a:t>
            </a:r>
            <a:r>
              <a:rPr lang="en-US" sz="1100" dirty="0"/>
              <a:t> </a:t>
            </a:r>
            <a:r>
              <a:rPr lang="en-US" sz="1100" b="0" dirty="0"/>
              <a:t>Philosophical Magazine 27, 315 </a:t>
            </a:r>
            <a:br>
              <a:rPr lang="en-US" sz="1100" b="0" dirty="0"/>
            </a:br>
            <a:endParaRPr lang="en-US" sz="1100" b="0" dirty="0"/>
          </a:p>
          <a:p>
            <a:r>
              <a:rPr lang="en-US" sz="1100" dirty="0" err="1">
                <a:solidFill>
                  <a:srgbClr val="0070C0"/>
                </a:solidFill>
              </a:rPr>
              <a:t>Ewald</a:t>
            </a:r>
            <a:r>
              <a:rPr lang="en-US" sz="1100" dirty="0">
                <a:solidFill>
                  <a:srgbClr val="0070C0"/>
                </a:solidFill>
              </a:rPr>
              <a:t> </a:t>
            </a:r>
            <a:r>
              <a:rPr lang="de-DE" sz="1100" b="0" dirty="0">
                <a:solidFill>
                  <a:srgbClr val="0070C0"/>
                </a:solidFill>
              </a:rPr>
              <a:t>(1917)</a:t>
            </a:r>
            <a:r>
              <a:rPr lang="en-US" sz="1100" b="0" dirty="0">
                <a:solidFill>
                  <a:srgbClr val="0070C0"/>
                </a:solidFill>
              </a:rPr>
              <a:t> </a:t>
            </a:r>
            <a:r>
              <a:rPr lang="de-DE" sz="1100" b="0" i="1" dirty="0">
                <a:solidFill>
                  <a:srgbClr val="0070C0"/>
                </a:solidFill>
              </a:rPr>
              <a:t>Zur Begründung der Kristalloptik, Teil III Die Kristalloptik der Röntgenstrahlen</a:t>
            </a:r>
            <a:r>
              <a:rPr lang="de-DE" sz="1100" b="0" dirty="0">
                <a:solidFill>
                  <a:srgbClr val="0070C0"/>
                </a:solidFill>
              </a:rPr>
              <a:t> Ann. Phys. 54, 519 </a:t>
            </a:r>
          </a:p>
          <a:p>
            <a:r>
              <a:rPr lang="en-US" sz="1100" dirty="0">
                <a:solidFill>
                  <a:srgbClr val="0070C0"/>
                </a:solidFill>
              </a:rPr>
              <a:t>von Laue </a:t>
            </a:r>
            <a:r>
              <a:rPr lang="en-US" sz="1100" b="0" dirty="0">
                <a:solidFill>
                  <a:srgbClr val="0070C0"/>
                </a:solidFill>
              </a:rPr>
              <a:t>(1915) </a:t>
            </a:r>
            <a:r>
              <a:rPr lang="de-DE" sz="1100" b="0" i="1" dirty="0">
                <a:solidFill>
                  <a:srgbClr val="0070C0"/>
                </a:solidFill>
              </a:rPr>
              <a:t>Die Theorie der Röntgenstrahlinterferenzen in neuer Form</a:t>
            </a:r>
            <a:r>
              <a:rPr lang="de-DE" sz="1100" dirty="0">
                <a:solidFill>
                  <a:srgbClr val="0070C0"/>
                </a:solidFill>
              </a:rPr>
              <a:t> </a:t>
            </a:r>
            <a:r>
              <a:rPr lang="en-US" sz="1100" b="0" dirty="0" err="1">
                <a:solidFill>
                  <a:srgbClr val="0070C0"/>
                </a:solidFill>
              </a:rPr>
              <a:t>Encyclopaedie</a:t>
            </a:r>
            <a:r>
              <a:rPr lang="en-US" sz="1100" b="0" dirty="0">
                <a:solidFill>
                  <a:srgbClr val="0070C0"/>
                </a:solidFill>
              </a:rPr>
              <a:t> d. math </a:t>
            </a:r>
            <a:r>
              <a:rPr lang="en-US" sz="1100" b="0" dirty="0" err="1">
                <a:solidFill>
                  <a:srgbClr val="0070C0"/>
                </a:solidFill>
              </a:rPr>
              <a:t>Wiss</a:t>
            </a:r>
            <a:r>
              <a:rPr lang="en-US" sz="1100" b="0" dirty="0">
                <a:solidFill>
                  <a:srgbClr val="0070C0"/>
                </a:solidFill>
              </a:rPr>
              <a:t> 5,3, (1931) </a:t>
            </a:r>
            <a:r>
              <a:rPr lang="de-DE" sz="1100" b="0" dirty="0" err="1">
                <a:solidFill>
                  <a:srgbClr val="0070C0"/>
                </a:solidFill>
              </a:rPr>
              <a:t>Ergebn</a:t>
            </a:r>
            <a:r>
              <a:rPr lang="de-DE" sz="1100" b="0" dirty="0">
                <a:solidFill>
                  <a:srgbClr val="0070C0"/>
                </a:solidFill>
              </a:rPr>
              <a:t>. Exakt. Naturwiss.10133</a:t>
            </a:r>
            <a:r>
              <a:rPr lang="en-US" sz="1100" b="0" dirty="0">
                <a:solidFill>
                  <a:srgbClr val="0070C0"/>
                </a:solidFill>
              </a:rPr>
              <a:t>.</a:t>
            </a:r>
          </a:p>
          <a:p>
            <a:r>
              <a:rPr lang="en-US" sz="1100" dirty="0" err="1">
                <a:solidFill>
                  <a:srgbClr val="0070C0"/>
                </a:solidFill>
              </a:rPr>
              <a:t>Zachariasen</a:t>
            </a:r>
            <a:r>
              <a:rPr lang="en-US" sz="1100" dirty="0">
                <a:solidFill>
                  <a:srgbClr val="0070C0"/>
                </a:solidFill>
              </a:rPr>
              <a:t> </a:t>
            </a:r>
            <a:r>
              <a:rPr lang="en-US" sz="1100" b="0" dirty="0">
                <a:solidFill>
                  <a:srgbClr val="0070C0"/>
                </a:solidFill>
              </a:rPr>
              <a:t>(1945) </a:t>
            </a:r>
            <a:r>
              <a:rPr lang="en-US" sz="1100" b="0" i="1" dirty="0">
                <a:solidFill>
                  <a:srgbClr val="0070C0"/>
                </a:solidFill>
              </a:rPr>
              <a:t>Theory of X-ray diffraction in crystals</a:t>
            </a:r>
            <a:r>
              <a:rPr lang="en-US" sz="1100" i="1" dirty="0">
                <a:solidFill>
                  <a:srgbClr val="0070C0"/>
                </a:solidFill>
              </a:rPr>
              <a:t> </a:t>
            </a:r>
          </a:p>
          <a:p>
            <a:r>
              <a:rPr lang="en-US" sz="1100" dirty="0">
                <a:solidFill>
                  <a:srgbClr val="0070C0"/>
                </a:solidFill>
              </a:rPr>
              <a:t>James </a:t>
            </a:r>
            <a:r>
              <a:rPr lang="en-US" sz="1100" b="0" dirty="0">
                <a:solidFill>
                  <a:srgbClr val="0070C0"/>
                </a:solidFill>
              </a:rPr>
              <a:t>(1950) </a:t>
            </a:r>
            <a:r>
              <a:rPr lang="en-US" sz="1100" b="0" i="1" dirty="0">
                <a:solidFill>
                  <a:srgbClr val="0070C0"/>
                </a:solidFill>
              </a:rPr>
              <a:t>The optical principles of diffraction by X-rays </a:t>
            </a:r>
            <a:br>
              <a:rPr lang="en-US" sz="1100" b="0" i="1" dirty="0">
                <a:solidFill>
                  <a:srgbClr val="0070C0"/>
                </a:solidFill>
              </a:rPr>
            </a:br>
            <a:endParaRPr lang="en-US" sz="1100" b="0" i="1" dirty="0">
              <a:solidFill>
                <a:srgbClr val="0070C0"/>
              </a:solidFill>
            </a:endParaRPr>
          </a:p>
          <a:p>
            <a:r>
              <a:rPr lang="is-IS" sz="1100" dirty="0">
                <a:solidFill>
                  <a:srgbClr val="00B050"/>
                </a:solidFill>
              </a:rPr>
              <a:t>Taupin </a:t>
            </a:r>
            <a:r>
              <a:rPr lang="is-IS" sz="1100" b="0" dirty="0">
                <a:solidFill>
                  <a:srgbClr val="00B050"/>
                </a:solidFill>
              </a:rPr>
              <a:t>(1961)</a:t>
            </a:r>
            <a:r>
              <a:rPr lang="is-IS" sz="1100" dirty="0">
                <a:solidFill>
                  <a:srgbClr val="00B050"/>
                </a:solidFill>
              </a:rPr>
              <a:t> </a:t>
            </a:r>
            <a:r>
              <a:rPr lang="is-IS" sz="1100" b="0" i="1" dirty="0">
                <a:solidFill>
                  <a:srgbClr val="00B050"/>
                </a:solidFill>
              </a:rPr>
              <a:t>Théorie dynamique de la diffraction des rayons X par des cristaux déformés</a:t>
            </a:r>
            <a:r>
              <a:rPr lang="is-IS" sz="1100" i="1" dirty="0">
                <a:solidFill>
                  <a:srgbClr val="00B050"/>
                </a:solidFill>
              </a:rPr>
              <a:t>  </a:t>
            </a:r>
            <a:r>
              <a:rPr lang="is-IS" sz="1100" b="0" dirty="0">
                <a:solidFill>
                  <a:srgbClr val="00B050"/>
                </a:solidFill>
              </a:rPr>
              <a:t>Bull Soc Fr. Mineral. 84 51 </a:t>
            </a:r>
            <a:endParaRPr lang="en-US" sz="1100" b="0" dirty="0">
              <a:solidFill>
                <a:srgbClr val="00B050"/>
              </a:solidFill>
            </a:endParaRPr>
          </a:p>
          <a:p>
            <a:r>
              <a:rPr lang="is-IS" sz="1100" dirty="0">
                <a:solidFill>
                  <a:srgbClr val="00B050"/>
                </a:solidFill>
              </a:rPr>
              <a:t>Takagi </a:t>
            </a:r>
            <a:r>
              <a:rPr lang="is-IS" sz="1100" b="0" dirty="0">
                <a:solidFill>
                  <a:srgbClr val="00B050"/>
                </a:solidFill>
              </a:rPr>
              <a:t>(1962)</a:t>
            </a:r>
            <a:r>
              <a:rPr lang="is-IS" sz="1100" dirty="0">
                <a:solidFill>
                  <a:srgbClr val="00B050"/>
                </a:solidFill>
              </a:rPr>
              <a:t> </a:t>
            </a:r>
            <a:r>
              <a:rPr lang="en-US" sz="1100" b="0" i="1" dirty="0">
                <a:solidFill>
                  <a:srgbClr val="00B050"/>
                </a:solidFill>
              </a:rPr>
              <a:t>Dynamical theory of diffraction applicable to crystals with any kind of small distortion</a:t>
            </a:r>
            <a:r>
              <a:rPr lang="en-US" sz="1100" b="0" dirty="0">
                <a:solidFill>
                  <a:srgbClr val="00B050"/>
                </a:solidFill>
              </a:rPr>
              <a:t> </a:t>
            </a:r>
            <a:r>
              <a:rPr lang="is-IS" sz="1100" b="0" dirty="0">
                <a:solidFill>
                  <a:srgbClr val="00B050"/>
                </a:solidFill>
              </a:rPr>
              <a:t>Acta Crystal 15 1311</a:t>
            </a:r>
            <a:br>
              <a:rPr lang="is-IS" sz="1100" b="0" dirty="0">
                <a:solidFill>
                  <a:schemeClr val="accent2">
                    <a:lumMod val="75000"/>
                  </a:schemeClr>
                </a:solidFill>
              </a:rPr>
            </a:br>
            <a:endParaRPr lang="is-IS" sz="1100" b="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100" dirty="0">
                <a:solidFill>
                  <a:srgbClr val="FF0000"/>
                </a:solidFill>
              </a:rPr>
              <a:t>Books: </a:t>
            </a:r>
          </a:p>
          <a:p>
            <a:r>
              <a:rPr lang="en-US" sz="1100" dirty="0">
                <a:solidFill>
                  <a:srgbClr val="FF0000"/>
                </a:solidFill>
              </a:rPr>
              <a:t>	</a:t>
            </a:r>
            <a:r>
              <a:rPr lang="en-US" sz="1100" dirty="0" err="1">
                <a:solidFill>
                  <a:srgbClr val="FF0000"/>
                </a:solidFill>
              </a:rPr>
              <a:t>Pinsker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b="0" i="1" dirty="0">
                <a:solidFill>
                  <a:srgbClr val="FF0000"/>
                </a:solidFill>
              </a:rPr>
              <a:t>Dynamical Scattering of X rays in Crystals </a:t>
            </a:r>
            <a:r>
              <a:rPr lang="en-US" sz="1100" b="0" dirty="0">
                <a:solidFill>
                  <a:srgbClr val="FF0000"/>
                </a:solidFill>
              </a:rPr>
              <a:t>(1978).</a:t>
            </a:r>
          </a:p>
          <a:p>
            <a:r>
              <a:rPr lang="en-US" sz="1100" dirty="0">
                <a:solidFill>
                  <a:srgbClr val="FF0000"/>
                </a:solidFill>
              </a:rPr>
              <a:t>	</a:t>
            </a:r>
            <a:r>
              <a:rPr lang="en-US" sz="1100" dirty="0" err="1">
                <a:solidFill>
                  <a:srgbClr val="FF0000"/>
                </a:solidFill>
              </a:rPr>
              <a:t>Authier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b="0" i="1" dirty="0">
                <a:solidFill>
                  <a:srgbClr val="FF0000"/>
                </a:solidFill>
              </a:rPr>
              <a:t>Dynamical Theory of X-Ray Diffraction </a:t>
            </a:r>
            <a:r>
              <a:rPr lang="en-US" sz="1100" b="0" dirty="0">
                <a:solidFill>
                  <a:srgbClr val="FF0000"/>
                </a:solidFill>
              </a:rPr>
              <a:t>(2001</a:t>
            </a:r>
            <a:r>
              <a:rPr lang="en-US" sz="1100" dirty="0">
                <a:solidFill>
                  <a:srgbClr val="FF0000"/>
                </a:solidFill>
              </a:rPr>
              <a:t>)</a:t>
            </a:r>
          </a:p>
          <a:p>
            <a:r>
              <a:rPr lang="en-US" sz="1100" dirty="0">
                <a:solidFill>
                  <a:srgbClr val="FF0000"/>
                </a:solidFill>
              </a:rPr>
              <a:t>	</a:t>
            </a:r>
            <a:r>
              <a:rPr lang="en-US" sz="1100" dirty="0" err="1">
                <a:solidFill>
                  <a:srgbClr val="FF0000"/>
                </a:solidFill>
              </a:rPr>
              <a:t>Shvyd’ko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b="0" i="1" dirty="0">
                <a:solidFill>
                  <a:srgbClr val="FF0000"/>
                </a:solidFill>
              </a:rPr>
              <a:t>X-Ray Optics—High-Energy-Resolution Applications </a:t>
            </a:r>
            <a:r>
              <a:rPr lang="en-US" sz="1100" b="0" dirty="0">
                <a:solidFill>
                  <a:srgbClr val="FF0000"/>
                </a:solidFill>
              </a:rPr>
              <a:t>(2004)</a:t>
            </a:r>
            <a:endParaRPr lang="en-US" sz="1100" b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F8FEB59-66F4-448A-A921-355C222E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51133" y="215810"/>
            <a:ext cx="950932" cy="100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 descr="als183">
            <a:extLst>
              <a:ext uri="{FF2B5EF4-FFF2-40B4-BE49-F238E27FC236}">
                <a16:creationId xmlns:a16="http://schemas.microsoft.com/office/drawing/2014/main" id="{849DC4C3-4017-4F3D-8A56-DEF97FCCA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3015" y="186533"/>
            <a:ext cx="1173310" cy="1068704"/>
          </a:xfrm>
          <a:prstGeom prst="rect">
            <a:avLst/>
          </a:prstGeom>
          <a:noFill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E69B328-F44D-43F1-9CF6-A9B7A8CF6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6151" y="1770577"/>
            <a:ext cx="2113192" cy="4944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6E0D99-6B95-4595-AAE1-CA9066876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8979" y="1308779"/>
            <a:ext cx="1947346" cy="1284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56DEE-20A3-4EF6-A7C5-1E5988E6E6EE}"/>
              </a:ext>
            </a:extLst>
          </p:cNvPr>
          <p:cNvSpPr txBox="1"/>
          <p:nvPr/>
        </p:nvSpPr>
        <p:spPr>
          <a:xfrm>
            <a:off x="7425266" y="1508967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Si111</a:t>
            </a:r>
          </a:p>
          <a:p>
            <a:r>
              <a:rPr lang="en-US" dirty="0"/>
              <a:t>10 keV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FEAD1-B114-41C6-9A80-B2A7F49D53AD}"/>
                  </a:ext>
                </a:extLst>
              </p:cNvPr>
              <p:cNvSpPr txBox="1"/>
              <p:nvPr/>
            </p:nvSpPr>
            <p:spPr>
              <a:xfrm>
                <a:off x="7731298" y="3365443"/>
                <a:ext cx="860737" cy="495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5FEAD1-B114-41C6-9A80-B2A7F49D5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1298" y="3365443"/>
                <a:ext cx="860737" cy="495649"/>
              </a:xfrm>
              <a:prstGeom prst="rect">
                <a:avLst/>
              </a:prstGeom>
              <a:blipFill>
                <a:blip r:embed="rId6"/>
                <a:stretch>
                  <a:fillRect r="-2128" b="-24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5C6858D-6C27-4B7A-A602-6ECA4194E028}"/>
              </a:ext>
            </a:extLst>
          </p:cNvPr>
          <p:cNvSpPr txBox="1"/>
          <p:nvPr/>
        </p:nvSpPr>
        <p:spPr>
          <a:xfrm>
            <a:off x="7403786" y="2643096"/>
            <a:ext cx="15279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Diffraction profile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Intrinsic profile</a:t>
            </a:r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E6A393-B7A4-4525-BF1B-2CFB2C78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Rocking curve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FF66DEE-E86E-44EB-8C30-0924DA80F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7248" y="106395"/>
            <a:ext cx="187253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FA569F-80A1-433C-A502-D6EE881F4733}"/>
              </a:ext>
            </a:extLst>
          </p:cNvPr>
          <p:cNvSpPr txBox="1"/>
          <p:nvPr/>
        </p:nvSpPr>
        <p:spPr>
          <a:xfrm>
            <a:off x="229982" y="1238208"/>
            <a:ext cx="831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rocking curve is the </a:t>
            </a:r>
            <a:r>
              <a:rPr lang="en-US" b="1" dirty="0">
                <a:solidFill>
                  <a:srgbClr val="FF0000"/>
                </a:solidFill>
              </a:rPr>
              <a:t>CONVOLUTION</a:t>
            </a:r>
            <a:r>
              <a:rPr lang="en-US" dirty="0">
                <a:solidFill>
                  <a:srgbClr val="FF0000"/>
                </a:solidFill>
              </a:rPr>
              <a:t> of the two diffraction profiles. </a:t>
            </a:r>
            <a:r>
              <a:rPr lang="en-US" dirty="0"/>
              <a:t> 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AD22B6-FA51-49F6-A9AC-AE31BEE9A94C}"/>
              </a:ext>
            </a:extLst>
          </p:cNvPr>
          <p:cNvCxnSpPr/>
          <p:nvPr/>
        </p:nvCxnSpPr>
        <p:spPr>
          <a:xfrm flipV="1">
            <a:off x="3037148" y="178403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47815E-CD17-407C-8E21-CF6BB06C5C2A}"/>
              </a:ext>
            </a:extLst>
          </p:cNvPr>
          <p:cNvCxnSpPr/>
          <p:nvPr/>
        </p:nvCxnSpPr>
        <p:spPr>
          <a:xfrm flipV="1">
            <a:off x="3793232" y="142399"/>
            <a:ext cx="252028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525A0-8463-4CDD-94BE-3F15A6276EC7}"/>
              </a:ext>
            </a:extLst>
          </p:cNvPr>
          <p:cNvCxnSpPr/>
          <p:nvPr/>
        </p:nvCxnSpPr>
        <p:spPr>
          <a:xfrm flipV="1">
            <a:off x="3325180" y="142399"/>
            <a:ext cx="684076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F72802-FBB2-4D68-8823-39E5B456D964}"/>
              </a:ext>
            </a:extLst>
          </p:cNvPr>
          <p:cNvCxnSpPr/>
          <p:nvPr/>
        </p:nvCxnSpPr>
        <p:spPr>
          <a:xfrm flipV="1">
            <a:off x="3037148" y="466435"/>
            <a:ext cx="756084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FA4C62-4753-49AD-BBA8-CCD9EBBC2108}"/>
              </a:ext>
            </a:extLst>
          </p:cNvPr>
          <p:cNvCxnSpPr/>
          <p:nvPr/>
        </p:nvCxnSpPr>
        <p:spPr>
          <a:xfrm flipV="1">
            <a:off x="2497088" y="682459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E7C69-AF6E-41A6-802B-9E28BE814673}"/>
              </a:ext>
            </a:extLst>
          </p:cNvPr>
          <p:cNvCxnSpPr/>
          <p:nvPr/>
        </p:nvCxnSpPr>
        <p:spPr>
          <a:xfrm flipV="1">
            <a:off x="2677108" y="682459"/>
            <a:ext cx="468052" cy="32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596393-ABF0-4478-B898-268768BB222C}"/>
              </a:ext>
            </a:extLst>
          </p:cNvPr>
          <p:cNvSpPr txBox="1"/>
          <p:nvPr/>
        </p:nvSpPr>
        <p:spPr>
          <a:xfrm>
            <a:off x="971092" y="4627539"/>
            <a:ext cx="8172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For a full discussion about rocking curves see: </a:t>
            </a:r>
            <a:r>
              <a:rPr lang="en-US" sz="1400" dirty="0" err="1"/>
              <a:t>Masiello</a:t>
            </a:r>
            <a:r>
              <a:rPr lang="en-US" sz="1400" dirty="0"/>
              <a:t> </a:t>
            </a:r>
            <a:r>
              <a:rPr lang="en-US" sz="1400" i="1" dirty="0"/>
              <a:t>et al. </a:t>
            </a:r>
            <a:r>
              <a:rPr lang="en-US" sz="1400" dirty="0"/>
              <a:t>J. Appl. </a:t>
            </a:r>
            <a:r>
              <a:rPr lang="en-US" sz="1400" dirty="0" err="1"/>
              <a:t>Crystall</a:t>
            </a:r>
            <a:r>
              <a:rPr lang="en-US" sz="1400" dirty="0"/>
              <a:t>. 47, 1304-1314 (2014)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0ABA8B2-D81C-4181-A002-5F6033B6D1A0}"/>
              </a:ext>
            </a:extLst>
          </p:cNvPr>
          <p:cNvGrpSpPr/>
          <p:nvPr/>
        </p:nvGrpSpPr>
        <p:grpSpPr>
          <a:xfrm>
            <a:off x="337798" y="2633939"/>
            <a:ext cx="7717347" cy="842821"/>
            <a:chOff x="337798" y="2633939"/>
            <a:chExt cx="7717347" cy="84282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15360B-8A4A-47F1-89C2-A00B1CBE1E1D}"/>
                </a:ext>
              </a:extLst>
            </p:cNvPr>
            <p:cNvGrpSpPr/>
            <p:nvPr/>
          </p:nvGrpSpPr>
          <p:grpSpPr>
            <a:xfrm>
              <a:off x="337798" y="2633939"/>
              <a:ext cx="7717347" cy="842821"/>
              <a:chOff x="1403648" y="4005064"/>
              <a:chExt cx="7717347" cy="842821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D2A53CD-A871-47F0-9035-2CF919103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03648" y="4005064"/>
                <a:ext cx="1224136" cy="806817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9130F53-6002-412E-8F3F-D8E044879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19872" y="4041068"/>
                <a:ext cx="1224136" cy="80681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DB13FF8-82F5-4A8F-947F-F050C61C6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076056" y="4005064"/>
                <a:ext cx="1764196" cy="806817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FA5CB2-CC7D-4875-A220-0E5B2159AAAF}"/>
                  </a:ext>
                </a:extLst>
              </p:cNvPr>
              <p:cNvSpPr txBox="1"/>
              <p:nvPr/>
            </p:nvSpPr>
            <p:spPr>
              <a:xfrm>
                <a:off x="6655807" y="4103784"/>
                <a:ext cx="24651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FWHM</a:t>
                </a:r>
                <a:r>
                  <a:rPr lang="en-US" baseline="-25000" dirty="0"/>
                  <a:t>R</a:t>
                </a:r>
                <a:r>
                  <a:rPr lang="en-US" dirty="0"/>
                  <a:t> = 1.4 FWHM</a:t>
                </a:r>
                <a:r>
                  <a:rPr lang="en-US" baseline="-25000" dirty="0"/>
                  <a:t>1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713C8F0-F68D-4C31-9D8B-F7D82A484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771800" y="4185084"/>
                <a:ext cx="457200" cy="4445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6D13D7-9F57-473B-BA5E-AC548C45F268}"/>
                </a:ext>
              </a:extLst>
            </p:cNvPr>
            <p:cNvSpPr txBox="1"/>
            <p:nvPr/>
          </p:nvSpPr>
          <p:spPr>
            <a:xfrm>
              <a:off x="3663274" y="2788780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=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41D51C-B9A0-4743-AD6A-DC9DF59AF7EB}"/>
              </a:ext>
            </a:extLst>
          </p:cNvPr>
          <p:cNvGrpSpPr/>
          <p:nvPr/>
        </p:nvGrpSpPr>
        <p:grpSpPr>
          <a:xfrm>
            <a:off x="428792" y="1498407"/>
            <a:ext cx="7477075" cy="1178728"/>
            <a:chOff x="408856" y="2923468"/>
            <a:chExt cx="7477075" cy="117872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E2D6FC9-97AD-4F45-BEE0-0023293B9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856" y="2986072"/>
              <a:ext cx="1026875" cy="10801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18AAC2-B17D-4AE6-BBB4-EA1128927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3072" y="2986072"/>
              <a:ext cx="1026875" cy="10801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D6C0C5B-3234-4665-AD0D-DEAF9674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8508" y="2923468"/>
              <a:ext cx="1152916" cy="117872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00E18E-0CBA-4677-98D6-ACF696E76DB4}"/>
                </a:ext>
              </a:extLst>
            </p:cNvPr>
            <p:cNvSpPr txBox="1"/>
            <p:nvPr/>
          </p:nvSpPr>
          <p:spPr>
            <a:xfrm>
              <a:off x="5613254" y="3263111"/>
              <a:ext cx="2272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FWHM</a:t>
              </a:r>
              <a:r>
                <a:rPr lang="en-US" baseline="-25000" dirty="0"/>
                <a:t>R</a:t>
              </a:r>
              <a:r>
                <a:rPr lang="en-US" dirty="0"/>
                <a:t> = 1 FWHM</a:t>
              </a:r>
              <a:r>
                <a:rPr lang="en-US" baseline="-25000" dirty="0"/>
                <a:t>1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ADF5A5-D567-4779-A123-31DDEA2DF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8996" y="3166092"/>
              <a:ext cx="457200" cy="4445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0C56CF-2B0F-497C-8173-2D9A0380AA88}"/>
                </a:ext>
              </a:extLst>
            </p:cNvPr>
            <p:cNvSpPr txBox="1"/>
            <p:nvPr/>
          </p:nvSpPr>
          <p:spPr>
            <a:xfrm>
              <a:off x="3649216" y="3211500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=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20860-6EAE-479A-8381-1A2FF7EAFE73}"/>
              </a:ext>
            </a:extLst>
          </p:cNvPr>
          <p:cNvGrpSpPr/>
          <p:nvPr/>
        </p:nvGrpSpPr>
        <p:grpSpPr>
          <a:xfrm>
            <a:off x="337798" y="3671266"/>
            <a:ext cx="7821379" cy="1019499"/>
            <a:chOff x="408856" y="4111600"/>
            <a:chExt cx="7821379" cy="101949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6ECD3AF-D701-4B6E-97EC-AEFC19DD7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856" y="4183608"/>
              <a:ext cx="1162844" cy="8923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37E5359-86DB-4D7F-96D2-88A1C74AC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3072" y="4219612"/>
              <a:ext cx="1162844" cy="89236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7A35F5F-A97C-4050-9A4A-F381E470C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1264" y="4111600"/>
              <a:ext cx="1727683" cy="101949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E1D7191-A61A-47EC-8F87-494F1E8B2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5000" y="4363628"/>
              <a:ext cx="457200" cy="444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5E3145-4979-4A1E-8062-F10B6346469B}"/>
                </a:ext>
              </a:extLst>
            </p:cNvPr>
            <p:cNvSpPr txBox="1"/>
            <p:nvPr/>
          </p:nvSpPr>
          <p:spPr>
            <a:xfrm>
              <a:off x="5765047" y="4240227"/>
              <a:ext cx="246518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FWHM</a:t>
              </a:r>
              <a:r>
                <a:rPr lang="en-US" baseline="-25000" dirty="0"/>
                <a:t>R</a:t>
              </a:r>
              <a:r>
                <a:rPr lang="en-US" dirty="0"/>
                <a:t> ~ 1.5 FWHM</a:t>
              </a:r>
              <a:r>
                <a:rPr lang="en-US" baseline="-25000" dirty="0"/>
                <a:t>1</a:t>
              </a:r>
            </a:p>
            <a:p>
              <a:r>
                <a:rPr lang="en-US" baseline="-25000" dirty="0"/>
                <a:t>Si111 8 </a:t>
              </a:r>
              <a:r>
                <a:rPr lang="en-US" baseline="-25000" dirty="0" err="1"/>
                <a:t>keV</a:t>
              </a:r>
              <a:endParaRPr lang="en-US" baseline="-25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680F568-0966-47C6-A256-26D9C9633B36}"/>
                </a:ext>
              </a:extLst>
            </p:cNvPr>
            <p:cNvSpPr txBox="1"/>
            <p:nvPr/>
          </p:nvSpPr>
          <p:spPr>
            <a:xfrm>
              <a:off x="3685220" y="4255616"/>
              <a:ext cx="504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8395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Crystal phase retarders</a:t>
            </a:r>
            <a:endParaRPr lang="en-GB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06715" y="1880847"/>
            <a:ext cx="5969000" cy="20796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Perfect crystals are </a:t>
            </a:r>
            <a:r>
              <a:rPr lang="en-US" dirty="0" err="1"/>
              <a:t>birefringent</a:t>
            </a:r>
            <a:r>
              <a:rPr lang="en-US" dirty="0"/>
              <a:t> elements: </a:t>
            </a:r>
            <a:r>
              <a:rPr lang="en-US" dirty="0" err="1"/>
              <a:t>R</a:t>
            </a:r>
            <a:r>
              <a:rPr lang="en-US" baseline="-25000" dirty="0" err="1">
                <a:latin typeface="Symbol" pitchFamily="18" charset="2"/>
              </a:rPr>
              <a:t>s</a:t>
            </a:r>
            <a:r>
              <a:rPr lang="en-US" dirty="0"/>
              <a:t> </a:t>
            </a:r>
            <a:r>
              <a:rPr lang="en-US" dirty="0">
                <a:sym typeface="Symbol" pitchFamily="18" charset="2"/>
              </a:rPr>
              <a:t> </a:t>
            </a:r>
            <a:r>
              <a:rPr lang="en-US" dirty="0" err="1"/>
              <a:t>R</a:t>
            </a:r>
            <a:r>
              <a:rPr lang="en-US" baseline="-25000" dirty="0" err="1">
                <a:latin typeface="Symbol" pitchFamily="18" charset="2"/>
              </a:rPr>
              <a:t>p</a:t>
            </a:r>
            <a:endParaRPr lang="en-US" dirty="0"/>
          </a:p>
          <a:p>
            <a:r>
              <a:rPr lang="en-US" dirty="0"/>
              <a:t>They introduce a phase change </a:t>
            </a:r>
            <a:r>
              <a:rPr lang="en-US" dirty="0">
                <a:latin typeface="Symbol" pitchFamily="18" charset="2"/>
              </a:rPr>
              <a:t>F </a:t>
            </a:r>
            <a:r>
              <a:rPr lang="en-US" dirty="0"/>
              <a:t>that alter the polarization of the beam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3697356" y="1511787"/>
            <a:ext cx="3722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latin typeface="Arial" pitchFamily="34" charset="0"/>
              </a:rPr>
              <a:t>T</a:t>
            </a:r>
            <a:endParaRPr lang="en-GB" sz="2400" b="1">
              <a:latin typeface="Arial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925706" y="654538"/>
            <a:ext cx="2007394" cy="1319213"/>
            <a:chOff x="768" y="3120"/>
            <a:chExt cx="1686" cy="1108"/>
          </a:xfrm>
        </p:grpSpPr>
        <p:grpSp>
          <p:nvGrpSpPr>
            <p:cNvPr id="3" name="Group 18"/>
            <p:cNvGrpSpPr>
              <a:grpSpLocks/>
            </p:cNvGrpSpPr>
            <p:nvPr/>
          </p:nvGrpSpPr>
          <p:grpSpPr bwMode="auto">
            <a:xfrm>
              <a:off x="864" y="3120"/>
              <a:ext cx="1590" cy="1104"/>
              <a:chOff x="768" y="3024"/>
              <a:chExt cx="1590" cy="1104"/>
            </a:xfrm>
          </p:grpSpPr>
          <p:sp>
            <p:nvSpPr>
              <p:cNvPr id="80900" name="Rectangle 4" descr="Light horizontal"/>
              <p:cNvSpPr>
                <a:spLocks noChangeArrowheads="1"/>
              </p:cNvSpPr>
              <p:nvPr/>
            </p:nvSpPr>
            <p:spPr bwMode="auto">
              <a:xfrm>
                <a:off x="768" y="3504"/>
                <a:ext cx="1536" cy="288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80902" name="Line 6"/>
              <p:cNvSpPr>
                <a:spLocks noChangeShapeType="1"/>
              </p:cNvSpPr>
              <p:nvPr/>
            </p:nvSpPr>
            <p:spPr bwMode="auto">
              <a:xfrm>
                <a:off x="960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03" name="Line 7"/>
              <p:cNvSpPr>
                <a:spLocks noChangeShapeType="1"/>
              </p:cNvSpPr>
              <p:nvPr/>
            </p:nvSpPr>
            <p:spPr bwMode="auto">
              <a:xfrm>
                <a:off x="1536" y="364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04" name="Line 8"/>
              <p:cNvSpPr>
                <a:spLocks noChangeShapeType="1"/>
              </p:cNvSpPr>
              <p:nvPr/>
            </p:nvSpPr>
            <p:spPr bwMode="auto">
              <a:xfrm rot="-5341321">
                <a:off x="1488" y="3072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08" name="Text Box 12"/>
              <p:cNvSpPr txBox="1">
                <a:spLocks noChangeArrowheads="1"/>
              </p:cNvSpPr>
              <p:nvPr/>
            </p:nvSpPr>
            <p:spPr bwMode="auto">
              <a:xfrm>
                <a:off x="2016" y="3072"/>
                <a:ext cx="342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 dirty="0">
                    <a:latin typeface="Arial" pitchFamily="34" charset="0"/>
                  </a:rPr>
                  <a:t>R</a:t>
                </a:r>
                <a:endParaRPr lang="en-GB" sz="2400" b="1" dirty="0">
                  <a:latin typeface="Arial" pitchFamily="34" charset="0"/>
                </a:endParaRPr>
              </a:p>
            </p:txBody>
          </p:sp>
        </p:grpSp>
        <p:sp>
          <p:nvSpPr>
            <p:cNvPr id="80912" name="Text Box 16"/>
            <p:cNvSpPr txBox="1">
              <a:spLocks noChangeArrowheads="1"/>
            </p:cNvSpPr>
            <p:nvPr/>
          </p:nvSpPr>
          <p:spPr bwMode="auto">
            <a:xfrm>
              <a:off x="768" y="3840"/>
              <a:ext cx="1118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pitchFamily="34" charset="0"/>
                </a:rPr>
                <a:t>BRAGG</a:t>
              </a:r>
              <a:endParaRPr lang="en-GB" sz="2400" b="1" dirty="0">
                <a:latin typeface="Arial" pitchFamily="34" charset="0"/>
              </a:endParaRP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5297556" y="654538"/>
            <a:ext cx="2258615" cy="1319213"/>
            <a:chOff x="3552" y="3216"/>
            <a:chExt cx="1897" cy="1108"/>
          </a:xfrm>
        </p:grpSpPr>
        <p:sp>
          <p:nvSpPr>
            <p:cNvPr id="80909" name="Text Box 13"/>
            <p:cNvSpPr txBox="1">
              <a:spLocks noChangeArrowheads="1"/>
            </p:cNvSpPr>
            <p:nvPr/>
          </p:nvSpPr>
          <p:spPr bwMode="auto">
            <a:xfrm>
              <a:off x="5088" y="3360"/>
              <a:ext cx="342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latin typeface="Arial" pitchFamily="34" charset="0"/>
                </a:rPr>
                <a:t>R</a:t>
              </a:r>
              <a:endParaRPr lang="en-GB" sz="2400" b="1">
                <a:latin typeface="Arial" pitchFamily="34" charset="0"/>
              </a:endParaRPr>
            </a:p>
          </p:txBody>
        </p: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3552" y="3216"/>
              <a:ext cx="1897" cy="1108"/>
              <a:chOff x="3408" y="3072"/>
              <a:chExt cx="1897" cy="1108"/>
            </a:xfrm>
          </p:grpSpPr>
          <p:sp>
            <p:nvSpPr>
              <p:cNvPr id="80901" name="Rectangle 5" descr="Light horizontal"/>
              <p:cNvSpPr>
                <a:spLocks noChangeArrowheads="1"/>
              </p:cNvSpPr>
              <p:nvPr/>
            </p:nvSpPr>
            <p:spPr bwMode="auto">
              <a:xfrm>
                <a:off x="4272" y="3072"/>
                <a:ext cx="96" cy="1104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rgbClr val="FFFFFF"/>
                </a:bgClr>
              </a:pattFill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1050"/>
              </a:p>
            </p:txBody>
          </p:sp>
          <p:sp>
            <p:nvSpPr>
              <p:cNvPr id="80905" name="Line 9"/>
              <p:cNvSpPr>
                <a:spLocks noChangeShapeType="1"/>
              </p:cNvSpPr>
              <p:nvPr/>
            </p:nvSpPr>
            <p:spPr bwMode="auto">
              <a:xfrm>
                <a:off x="3744" y="321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06" name="Line 10"/>
              <p:cNvSpPr>
                <a:spLocks noChangeShapeType="1"/>
              </p:cNvSpPr>
              <p:nvPr/>
            </p:nvSpPr>
            <p:spPr bwMode="auto">
              <a:xfrm rot="-5341321">
                <a:off x="4272" y="3168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07" name="Line 11"/>
              <p:cNvSpPr>
                <a:spLocks noChangeShapeType="1"/>
              </p:cNvSpPr>
              <p:nvPr/>
            </p:nvSpPr>
            <p:spPr bwMode="auto">
              <a:xfrm>
                <a:off x="4320" y="3696"/>
                <a:ext cx="576" cy="480"/>
              </a:xfrm>
              <a:prstGeom prst="line">
                <a:avLst/>
              </a:prstGeom>
              <a:noFill/>
              <a:ln w="101600">
                <a:solidFill>
                  <a:srgbClr val="FF99CC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n-GB" sz="1050"/>
              </a:p>
            </p:txBody>
          </p:sp>
          <p:sp>
            <p:nvSpPr>
              <p:cNvPr id="80911" name="Text Box 15"/>
              <p:cNvSpPr txBox="1">
                <a:spLocks noChangeArrowheads="1"/>
              </p:cNvSpPr>
              <p:nvPr/>
            </p:nvSpPr>
            <p:spPr bwMode="auto">
              <a:xfrm>
                <a:off x="4992" y="3792"/>
                <a:ext cx="313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T</a:t>
                </a:r>
                <a:endParaRPr lang="en-GB" sz="2400" b="1">
                  <a:latin typeface="Arial" pitchFamily="34" charset="0"/>
                </a:endParaRPr>
              </a:p>
            </p:txBody>
          </p:sp>
          <p:sp>
            <p:nvSpPr>
              <p:cNvPr id="80913" name="Text Box 17"/>
              <p:cNvSpPr txBox="1">
                <a:spLocks noChangeArrowheads="1"/>
              </p:cNvSpPr>
              <p:nvPr/>
            </p:nvSpPr>
            <p:spPr bwMode="auto">
              <a:xfrm>
                <a:off x="3408" y="3792"/>
                <a:ext cx="859" cy="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2400" b="1">
                    <a:latin typeface="Arial" pitchFamily="34" charset="0"/>
                  </a:rPr>
                  <a:t>LAUE</a:t>
                </a:r>
                <a:endParaRPr lang="en-GB" sz="2400" b="1">
                  <a:latin typeface="Arial" pitchFamily="34" charset="0"/>
                </a:endParaRPr>
              </a:p>
            </p:txBody>
          </p: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3461698"/>
            <a:ext cx="2063175" cy="1188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6715" y="3488701"/>
            <a:ext cx="1875614" cy="10801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8" name="Picture 4" descr="D:\Working\China2001\4CURV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7078" y="660798"/>
            <a:ext cx="6267547" cy="4247941"/>
          </a:xfrm>
          <a:prstGeom prst="rect">
            <a:avLst/>
          </a:prstGeom>
          <a:noFill/>
        </p:spPr>
      </p:pic>
      <p:sp>
        <p:nvSpPr>
          <p:cNvPr id="98309" name="Text Box 5"/>
          <p:cNvSpPr txBox="1">
            <a:spLocks noChangeArrowheads="1"/>
          </p:cNvSpPr>
          <p:nvPr/>
        </p:nvSpPr>
        <p:spPr bwMode="auto">
          <a:xfrm>
            <a:off x="2897392" y="229464"/>
            <a:ext cx="22288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Arial Narrow" pitchFamily="34" charset="0"/>
              </a:rPr>
              <a:t>Hirano et al., NIM A336 (1993) 343</a:t>
            </a:r>
            <a:endParaRPr lang="en-GB" sz="1200" dirty="0">
              <a:latin typeface="Arial Narrow" pitchFamily="34" charset="0"/>
            </a:endParaRPr>
          </a:p>
        </p:txBody>
      </p:sp>
      <p:sp>
        <p:nvSpPr>
          <p:cNvPr id="98313" name="Rectangle 9" descr="Light horizontal"/>
          <p:cNvSpPr>
            <a:spLocks noChangeArrowheads="1"/>
          </p:cNvSpPr>
          <p:nvPr/>
        </p:nvSpPr>
        <p:spPr bwMode="auto">
          <a:xfrm>
            <a:off x="2400300" y="3657600"/>
            <a:ext cx="67866" cy="685800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1050"/>
          </a:p>
        </p:txBody>
      </p:sp>
      <p:sp>
        <p:nvSpPr>
          <p:cNvPr id="98314" name="Line 10"/>
          <p:cNvSpPr>
            <a:spLocks noChangeShapeType="1"/>
          </p:cNvSpPr>
          <p:nvPr/>
        </p:nvSpPr>
        <p:spPr bwMode="auto">
          <a:xfrm>
            <a:off x="2026444" y="3746897"/>
            <a:ext cx="407194" cy="298847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16" name="Line 12"/>
          <p:cNvSpPr>
            <a:spLocks noChangeShapeType="1"/>
          </p:cNvSpPr>
          <p:nvPr/>
        </p:nvSpPr>
        <p:spPr bwMode="auto">
          <a:xfrm>
            <a:off x="2433638" y="4045744"/>
            <a:ext cx="408385" cy="297656"/>
          </a:xfrm>
          <a:prstGeom prst="line">
            <a:avLst/>
          </a:prstGeom>
          <a:noFill/>
          <a:ln w="101600">
            <a:solidFill>
              <a:srgbClr val="FF99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19" name="Rectangle 15" descr="Light horizontal"/>
          <p:cNvSpPr>
            <a:spLocks noChangeArrowheads="1"/>
          </p:cNvSpPr>
          <p:nvPr/>
        </p:nvSpPr>
        <p:spPr bwMode="auto">
          <a:xfrm>
            <a:off x="5681663" y="2884885"/>
            <a:ext cx="67866" cy="685800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1050"/>
          </a:p>
        </p:txBody>
      </p:sp>
      <p:sp>
        <p:nvSpPr>
          <p:cNvPr id="98320" name="Line 16"/>
          <p:cNvSpPr>
            <a:spLocks noChangeShapeType="1"/>
          </p:cNvSpPr>
          <p:nvPr/>
        </p:nvSpPr>
        <p:spPr bwMode="auto">
          <a:xfrm>
            <a:off x="5307807" y="2974182"/>
            <a:ext cx="407194" cy="298847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21" name="Line 17"/>
          <p:cNvSpPr>
            <a:spLocks noChangeShapeType="1"/>
          </p:cNvSpPr>
          <p:nvPr/>
        </p:nvSpPr>
        <p:spPr bwMode="auto">
          <a:xfrm rot="-5341321">
            <a:off x="5706070" y="2923580"/>
            <a:ext cx="358379" cy="340519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24" name="Rectangle 20" descr="Light horizontal"/>
          <p:cNvSpPr>
            <a:spLocks noChangeArrowheads="1"/>
          </p:cNvSpPr>
          <p:nvPr/>
        </p:nvSpPr>
        <p:spPr bwMode="auto">
          <a:xfrm>
            <a:off x="5709047" y="722710"/>
            <a:ext cx="960834" cy="179784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1050"/>
          </a:p>
        </p:txBody>
      </p:sp>
      <p:sp>
        <p:nvSpPr>
          <p:cNvPr id="98325" name="Line 21"/>
          <p:cNvSpPr>
            <a:spLocks noChangeShapeType="1"/>
          </p:cNvSpPr>
          <p:nvPr/>
        </p:nvSpPr>
        <p:spPr bwMode="auto">
          <a:xfrm>
            <a:off x="5829300" y="514351"/>
            <a:ext cx="360760" cy="298847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26" name="Line 22"/>
          <p:cNvSpPr>
            <a:spLocks noChangeShapeType="1"/>
          </p:cNvSpPr>
          <p:nvPr/>
        </p:nvSpPr>
        <p:spPr bwMode="auto">
          <a:xfrm>
            <a:off x="6190060" y="813198"/>
            <a:ext cx="359569" cy="297656"/>
          </a:xfrm>
          <a:prstGeom prst="line">
            <a:avLst/>
          </a:prstGeom>
          <a:noFill/>
          <a:ln w="101600">
            <a:solidFill>
              <a:srgbClr val="FF99CC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30" name="Rectangle 26" descr="Light horizontal"/>
          <p:cNvSpPr>
            <a:spLocks noChangeArrowheads="1"/>
          </p:cNvSpPr>
          <p:nvPr/>
        </p:nvSpPr>
        <p:spPr bwMode="auto">
          <a:xfrm>
            <a:off x="2971800" y="1143000"/>
            <a:ext cx="960835" cy="179785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FFFF"/>
            </a:bgClr>
          </a:patt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 sz="1050"/>
          </a:p>
        </p:txBody>
      </p:sp>
      <p:sp>
        <p:nvSpPr>
          <p:cNvPr id="98331" name="Line 27"/>
          <p:cNvSpPr>
            <a:spLocks noChangeShapeType="1"/>
          </p:cNvSpPr>
          <p:nvPr/>
        </p:nvSpPr>
        <p:spPr bwMode="auto">
          <a:xfrm>
            <a:off x="3092054" y="934641"/>
            <a:ext cx="360759" cy="298847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32" name="Line 28"/>
          <p:cNvSpPr>
            <a:spLocks noChangeShapeType="1"/>
          </p:cNvSpPr>
          <p:nvPr/>
        </p:nvSpPr>
        <p:spPr bwMode="auto">
          <a:xfrm rot="-5341321">
            <a:off x="3423642" y="874514"/>
            <a:ext cx="358379" cy="300038"/>
          </a:xfrm>
          <a:prstGeom prst="line">
            <a:avLst/>
          </a:prstGeom>
          <a:noFill/>
          <a:ln w="1016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n-GB" sz="1050"/>
          </a:p>
        </p:txBody>
      </p:sp>
      <p:sp>
        <p:nvSpPr>
          <p:cNvPr id="98333" name="Text Box 29"/>
          <p:cNvSpPr txBox="1">
            <a:spLocks noChangeArrowheads="1"/>
          </p:cNvSpPr>
          <p:nvPr/>
        </p:nvSpPr>
        <p:spPr bwMode="auto">
          <a:xfrm>
            <a:off x="1371601" y="571500"/>
            <a:ext cx="75533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50" dirty="0"/>
              <a:t>4XGe220</a:t>
            </a:r>
            <a:endParaRPr lang="en-GB" sz="1050" dirty="0"/>
          </a:p>
        </p:txBody>
      </p:sp>
      <p:sp>
        <p:nvSpPr>
          <p:cNvPr id="98334" name="Text Box 30"/>
          <p:cNvSpPr txBox="1">
            <a:spLocks noChangeArrowheads="1"/>
          </p:cNvSpPr>
          <p:nvPr/>
        </p:nvSpPr>
        <p:spPr bwMode="auto">
          <a:xfrm>
            <a:off x="4572000" y="514350"/>
            <a:ext cx="907621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50"/>
              <a:t>50</a:t>
            </a:r>
            <a:r>
              <a:rPr lang="en-US" sz="1050">
                <a:latin typeface="Symbol" pitchFamily="18" charset="2"/>
              </a:rPr>
              <a:t>m</a:t>
            </a:r>
            <a:r>
              <a:rPr lang="en-US" sz="1050"/>
              <a:t>m Si220</a:t>
            </a:r>
            <a:endParaRPr lang="en-GB" sz="1050"/>
          </a:p>
        </p:txBody>
      </p:sp>
      <p:sp>
        <p:nvSpPr>
          <p:cNvPr id="98335" name="Text Box 31"/>
          <p:cNvSpPr txBox="1">
            <a:spLocks noChangeArrowheads="1"/>
          </p:cNvSpPr>
          <p:nvPr/>
        </p:nvSpPr>
        <p:spPr bwMode="auto">
          <a:xfrm>
            <a:off x="1314451" y="2971800"/>
            <a:ext cx="99418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50"/>
              <a:t>22 </a:t>
            </a:r>
            <a:r>
              <a:rPr lang="en-US" sz="1050">
                <a:latin typeface="Symbol" pitchFamily="18" charset="2"/>
              </a:rPr>
              <a:t>m</a:t>
            </a:r>
            <a:r>
              <a:rPr lang="en-US" sz="1050"/>
              <a:t>m C</a:t>
            </a:r>
            <a:r>
              <a:rPr lang="en-US" sz="1050" baseline="30000"/>
              <a:t>*</a:t>
            </a:r>
            <a:r>
              <a:rPr lang="en-US" sz="1050"/>
              <a:t> 220</a:t>
            </a:r>
            <a:endParaRPr lang="en-GB" sz="1050"/>
          </a:p>
        </p:txBody>
      </p:sp>
      <p:sp>
        <p:nvSpPr>
          <p:cNvPr id="98337" name="Text Box 33"/>
          <p:cNvSpPr txBox="1">
            <a:spLocks noChangeArrowheads="1"/>
          </p:cNvSpPr>
          <p:nvPr/>
        </p:nvSpPr>
        <p:spPr bwMode="auto">
          <a:xfrm>
            <a:off x="4629151" y="2686050"/>
            <a:ext cx="99418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50"/>
              <a:t>22 </a:t>
            </a:r>
            <a:r>
              <a:rPr lang="en-US" sz="1050">
                <a:latin typeface="Symbol" pitchFamily="18" charset="2"/>
              </a:rPr>
              <a:t>m</a:t>
            </a:r>
            <a:r>
              <a:rPr lang="en-US" sz="1050"/>
              <a:t>m C</a:t>
            </a:r>
            <a:r>
              <a:rPr lang="en-US" sz="1050" baseline="30000"/>
              <a:t>*</a:t>
            </a:r>
            <a:r>
              <a:rPr lang="en-US" sz="1050"/>
              <a:t> 220</a:t>
            </a:r>
            <a:endParaRPr lang="en-GB" sz="105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52200" y="100732"/>
            <a:ext cx="9039600" cy="582600"/>
          </a:xfrm>
        </p:spPr>
        <p:txBody>
          <a:bodyPr/>
          <a:lstStyle/>
          <a:p>
            <a:r>
              <a:rPr lang="en-US" dirty="0"/>
              <a:t>Change of phase </a:t>
            </a:r>
            <a:endParaRPr lang="en-GB" dirty="0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1DEC9F-F913-4652-9385-79793A9FF484}"/>
              </a:ext>
            </a:extLst>
          </p:cNvPr>
          <p:cNvSpPr txBox="1"/>
          <p:nvPr/>
        </p:nvSpPr>
        <p:spPr>
          <a:xfrm>
            <a:off x="-10412" y="1368088"/>
            <a:ext cx="167065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BRAGG</a:t>
            </a:r>
          </a:p>
          <a:p>
            <a:r>
              <a:rPr lang="en-US" dirty="0"/>
              <a:t>(REFLECTION)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LAUE</a:t>
            </a:r>
          </a:p>
          <a:p>
            <a:r>
              <a:rPr lang="en-US" dirty="0"/>
              <a:t>(TRANSMISSION)</a:t>
            </a:r>
            <a:endParaRPr lang="en-GB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>
            <a:normAutofit/>
          </a:bodyPr>
          <a:lstStyle/>
          <a:p>
            <a:r>
              <a:rPr lang="fr-FR"/>
              <a:t>Page </a:t>
            </a:r>
            <a:fld id="{733122C9-A0B9-462F-8757-0847AD287B63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Circular polarization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9652" y="870561"/>
            <a:ext cx="2916324" cy="3416085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1504422" y="619023"/>
            <a:ext cx="17828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Bouchenoire</a:t>
            </a:r>
            <a:r>
              <a:rPr lang="fr-FR" sz="1050" dirty="0"/>
              <a:t>, Morris, Hase</a:t>
            </a:r>
          </a:p>
          <a:p>
            <a:r>
              <a:rPr lang="fr-FR" sz="1050" dirty="0"/>
              <a:t>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1979713" y="2193708"/>
            <a:ext cx="8322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Si111 5</a:t>
            </a:r>
            <a:r>
              <a:rPr lang="fr-FR" sz="1050" dirty="0">
                <a:latin typeface="Symbol" charset="2"/>
                <a:cs typeface="Symbol" charset="2"/>
              </a:rPr>
              <a:t>m</a:t>
            </a:r>
            <a:r>
              <a:rPr lang="fr-FR" sz="1050" dirty="0"/>
              <a:t>m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1898704" y="3570861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C*111 128</a:t>
            </a:r>
            <a:r>
              <a:rPr lang="fr-FR" sz="1050" dirty="0">
                <a:latin typeface="Symbol" charset="2"/>
                <a:cs typeface="Symbol" charset="2"/>
              </a:rPr>
              <a:t>m</a:t>
            </a:r>
            <a:r>
              <a:rPr lang="fr-FR" sz="1050" dirty="0"/>
              <a:t>m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950932" y="4272939"/>
            <a:ext cx="9605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/>
              <a:t>E=3.174 </a:t>
            </a:r>
            <a:r>
              <a:rPr lang="fr-FR" sz="1050" dirty="0" err="1"/>
              <a:t>keV</a:t>
            </a:r>
            <a:endParaRPr lang="fr-FR" sz="1050" dirty="0"/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7994" y="1167594"/>
            <a:ext cx="2770866" cy="1431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4997" y="2652759"/>
            <a:ext cx="2737397" cy="1404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815027" y="600531"/>
            <a:ext cx="24572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Pc = </a:t>
            </a:r>
            <a:r>
              <a:rPr lang="en-US" sz="1050" dirty="0" err="1"/>
              <a:t>r</a:t>
            </a:r>
            <a:r>
              <a:rPr lang="en-US" sz="1050" baseline="-25000" dirty="0" err="1"/>
              <a:t>s</a:t>
            </a:r>
            <a:r>
              <a:rPr lang="en-US" sz="1050" dirty="0"/>
              <a:t> </a:t>
            </a:r>
            <a:r>
              <a:rPr lang="en-US" sz="1050" dirty="0" err="1"/>
              <a:t>r</a:t>
            </a:r>
            <a:r>
              <a:rPr lang="en-US" sz="1050" baseline="-25000" dirty="0" err="1"/>
              <a:t>p</a:t>
            </a:r>
            <a:r>
              <a:rPr lang="en-US" sz="1050" dirty="0"/>
              <a:t> sin (</a:t>
            </a:r>
            <a:r>
              <a:rPr lang="en-US" sz="1050" dirty="0" err="1">
                <a:latin typeface="Symbol" pitchFamily="18" charset="2"/>
              </a:rPr>
              <a:t>f</a:t>
            </a:r>
            <a:r>
              <a:rPr lang="en-US" sz="1050" baseline="-25000" dirty="0" err="1"/>
              <a:t>p</a:t>
            </a:r>
            <a:r>
              <a:rPr lang="en-US" sz="1050" dirty="0"/>
              <a:t> - </a:t>
            </a:r>
            <a:r>
              <a:rPr lang="en-US" sz="1050" dirty="0" err="1">
                <a:latin typeface="Symbol" pitchFamily="18" charset="2"/>
              </a:rPr>
              <a:t>f</a:t>
            </a:r>
            <a:r>
              <a:rPr lang="en-US" sz="1050" baseline="-25000" dirty="0" err="1"/>
              <a:t>s</a:t>
            </a:r>
            <a:r>
              <a:rPr lang="en-US" sz="1050" dirty="0"/>
              <a:t>)</a:t>
            </a:r>
            <a:endParaRPr lang="en-GB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5625117" y="870561"/>
            <a:ext cx="7020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XOP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51847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The Beam: Spectrum and Size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82FB1-58D9-4D7C-85F7-886EAC377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0" y="3435290"/>
            <a:ext cx="2212303" cy="1426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A6712C-5260-4ABB-B333-AFAB2B1AB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860" y="3133990"/>
            <a:ext cx="1178497" cy="1560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/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Size: FWHM </a:t>
                </a:r>
              </a:p>
              <a:p>
                <a:r>
                  <a:rPr lang="en-US" dirty="0"/>
                  <a:t>If profile is Gaussian </a:t>
                </a:r>
              </a:p>
              <a:p>
                <a:r>
                  <a:rPr lang="en-US" dirty="0"/>
                  <a:t>FWHM = 2.355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83C1E-7864-41A2-862B-6A091CF6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57" y="4005162"/>
                <a:ext cx="1856598" cy="738664"/>
              </a:xfrm>
              <a:prstGeom prst="rect">
                <a:avLst/>
              </a:prstGeom>
              <a:blipFill>
                <a:blip r:embed="rId4"/>
                <a:stretch>
                  <a:fillRect l="-984" t="-1653" b="-82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623B21-C9D9-4ED8-9E79-1633C1B113AC}"/>
              </a:ext>
            </a:extLst>
          </p:cNvPr>
          <p:cNvCxnSpPr>
            <a:cxnSpLocks/>
          </p:cNvCxnSpPr>
          <p:nvPr/>
        </p:nvCxnSpPr>
        <p:spPr>
          <a:xfrm>
            <a:off x="5382126" y="4299284"/>
            <a:ext cx="681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68262D-94F7-4EFC-B71F-AB3A44F24BA2}"/>
              </a:ext>
            </a:extLst>
          </p:cNvPr>
          <p:cNvCxnSpPr>
            <a:cxnSpLocks/>
          </p:cNvCxnSpPr>
          <p:nvPr/>
        </p:nvCxnSpPr>
        <p:spPr>
          <a:xfrm flipH="1">
            <a:off x="6454814" y="4299284"/>
            <a:ext cx="74007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67214D-3914-4B79-88DB-CAE21F157C7D}"/>
              </a:ext>
            </a:extLst>
          </p:cNvPr>
          <p:cNvCxnSpPr>
            <a:cxnSpLocks/>
          </p:cNvCxnSpPr>
          <p:nvPr/>
        </p:nvCxnSpPr>
        <p:spPr>
          <a:xfrm>
            <a:off x="5839326" y="3529263"/>
            <a:ext cx="1009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3FC067-EFE1-43B6-95FE-25DAA881670A}"/>
              </a:ext>
            </a:extLst>
          </p:cNvPr>
          <p:cNvCxnSpPr>
            <a:cxnSpLocks/>
          </p:cNvCxnSpPr>
          <p:nvPr/>
        </p:nvCxnSpPr>
        <p:spPr>
          <a:xfrm flipH="1" flipV="1">
            <a:off x="6259108" y="3004403"/>
            <a:ext cx="1" cy="874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71572F4-2715-4A8D-975E-FDC443C47AAE}"/>
              </a:ext>
            </a:extLst>
          </p:cNvPr>
          <p:cNvSpPr txBox="1"/>
          <p:nvPr/>
        </p:nvSpPr>
        <p:spPr>
          <a:xfrm>
            <a:off x="6824849" y="337537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549759-4B45-46D5-AF5B-4FADE9821F8D}"/>
              </a:ext>
            </a:extLst>
          </p:cNvPr>
          <p:cNvSpPr txBox="1"/>
          <p:nvPr/>
        </p:nvSpPr>
        <p:spPr>
          <a:xfrm>
            <a:off x="6272409" y="2915308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83DCCA-AD35-4A14-A7F2-74D7FE7F4D92}"/>
              </a:ext>
            </a:extLst>
          </p:cNvPr>
          <p:cNvSpPr/>
          <p:nvPr/>
        </p:nvSpPr>
        <p:spPr>
          <a:xfrm>
            <a:off x="542719" y="757634"/>
            <a:ext cx="80848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</a:t>
            </a:r>
            <a:r>
              <a:rPr lang="en-US" b="1" dirty="0">
                <a:hlinkClick r:id="rId5"/>
              </a:rPr>
              <a:t>light beam</a:t>
            </a:r>
            <a:r>
              <a:rPr lang="en-US" dirty="0">
                <a:hlinkClick r:id="rId5"/>
              </a:rPr>
              <a:t> </a:t>
            </a:r>
            <a:r>
              <a:rPr lang="en-US" dirty="0"/>
              <a:t>or </a:t>
            </a:r>
            <a:r>
              <a:rPr lang="en-US" b="1" dirty="0"/>
              <a:t>beam of light</a:t>
            </a:r>
            <a:r>
              <a:rPr lang="en-US" dirty="0"/>
              <a:t> is a directional projection of light energy radiating from a light source.</a:t>
            </a:r>
          </a:p>
          <a:p>
            <a:endParaRPr lang="en-US" dirty="0"/>
          </a:p>
          <a:p>
            <a:r>
              <a:rPr lang="en-US" dirty="0"/>
              <a:t>Collection of particles [photons]</a:t>
            </a:r>
          </a:p>
          <a:p>
            <a:r>
              <a:rPr lang="en-US" dirty="0"/>
              <a:t>Collection of waves</a:t>
            </a:r>
          </a:p>
          <a:p>
            <a:endParaRPr lang="en-US" dirty="0"/>
          </a:p>
          <a:p>
            <a:r>
              <a:rPr lang="en-US" dirty="0"/>
              <a:t>The main parameters can be represented: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histograms if they are discrete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functions if they are continuous variables</a:t>
            </a:r>
          </a:p>
          <a:p>
            <a:endParaRPr lang="en-US" dirty="0"/>
          </a:p>
          <a:p>
            <a:r>
              <a:rPr lang="en-US" dirty="0"/>
              <a:t>               S</a:t>
            </a:r>
            <a:r>
              <a:rPr lang="en-GB" dirty="0" err="1"/>
              <a:t>pectrum</a:t>
            </a:r>
            <a:r>
              <a:rPr lang="en-GB" dirty="0"/>
              <a:t> I(E)                                                                 Beam profile I(</a:t>
            </a:r>
            <a:r>
              <a:rPr lang="en-GB" dirty="0" err="1"/>
              <a:t>x,y</a:t>
            </a:r>
            <a:r>
              <a:rPr lang="en-GB" dirty="0"/>
              <a:t>)  [cartesian]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451859-F908-47C4-8AC2-1688CFB0ED82}"/>
              </a:ext>
            </a:extLst>
          </p:cNvPr>
          <p:cNvSpPr/>
          <p:nvPr/>
        </p:nvSpPr>
        <p:spPr>
          <a:xfrm>
            <a:off x="3224273" y="3683151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ED7BED8-F826-4B8F-B608-A2C46361D702}"/>
              </a:ext>
            </a:extLst>
          </p:cNvPr>
          <p:cNvSpPr/>
          <p:nvPr/>
        </p:nvSpPr>
        <p:spPr>
          <a:xfrm rot="10800000">
            <a:off x="5073031" y="3711787"/>
            <a:ext cx="482600" cy="42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4EF58-3C97-43CA-AD93-AF7413962436}"/>
              </a:ext>
            </a:extLst>
          </p:cNvPr>
          <p:cNvSpPr txBox="1"/>
          <p:nvPr/>
        </p:nvSpPr>
        <p:spPr>
          <a:xfrm>
            <a:off x="3618352" y="3633132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I(</a:t>
            </a:r>
            <a:r>
              <a:rPr lang="en-US" dirty="0" err="1"/>
              <a:t>E,x,y</a:t>
            </a:r>
            <a:r>
              <a:rPr lang="en-US" dirty="0"/>
              <a:t>)</a:t>
            </a:r>
          </a:p>
          <a:p>
            <a:pPr algn="ctr"/>
            <a:r>
              <a:rPr lang="en-US" dirty="0"/>
              <a:t>CORRELATED!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5630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9E7192-A28A-4C0C-A577-1D1A1427D5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75EEFE-C83E-47F6-B89B-DC0539AE5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87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Intensity vs 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/>
              <p:nvPr/>
            </p:nvSpPr>
            <p:spPr>
              <a:xfrm>
                <a:off x="393060" y="631781"/>
                <a:ext cx="8357879" cy="18862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 can be</a:t>
                </a:r>
              </a:p>
              <a:p>
                <a:endParaRPr lang="en-US" dirty="0"/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Flux</a:t>
                </a:r>
                <a:r>
                  <a:rPr lang="en-US" dirty="0"/>
                  <a:t>: Photons per second per (variable) bandwidth (0.1% E) 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Spectral power</a:t>
                </a:r>
                <a:r>
                  <a:rPr lang="en-US" dirty="0"/>
                  <a:t>: Power per (constant) bandwidth </a:t>
                </a:r>
                <a:r>
                  <a:rPr lang="en-US" dirty="0">
                    <a:solidFill>
                      <a:srgbClr val="FF0000"/>
                    </a:solidFill>
                  </a:rPr>
                  <a:t>W/eV </a:t>
                </a:r>
              </a:p>
              <a:p>
                <a:endParaRPr lang="en-US" dirty="0"/>
              </a:p>
              <a:p>
                <a:r>
                  <a:rPr lang="en-US" dirty="0"/>
                  <a:t>Spectral power = Flux x </a:t>
                </a:r>
                <a:r>
                  <a:rPr lang="en-US" dirty="0" err="1"/>
                  <a:t>constante</a:t>
                </a:r>
                <a:r>
                  <a:rPr lang="en-US" dirty="0"/>
                  <a:t> (constant = 1e3 * 1.602176634e-19)</a:t>
                </a:r>
              </a:p>
              <a:p>
                <a:endParaRPr lang="en-US" dirty="0"/>
              </a:p>
              <a:p>
                <a:r>
                  <a:rPr lang="en-US" dirty="0"/>
                  <a:t>Total power = integral of spectral power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0" y="631781"/>
                <a:ext cx="8357879" cy="1886222"/>
              </a:xfrm>
              <a:prstGeom prst="rect">
                <a:avLst/>
              </a:prstGeom>
              <a:blipFill>
                <a:blip r:embed="rId2"/>
                <a:stretch>
                  <a:fillRect l="-219" t="-647" b="-307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FC2A650-A0F4-479C-8216-BFB5FB44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7" y="2816384"/>
            <a:ext cx="2497937" cy="187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B988B-4E19-4E2E-99F3-A4B754236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188" y="2835696"/>
            <a:ext cx="2497889" cy="18796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5D48EA-F42B-4421-ABE0-35E4BF2C15C4}"/>
              </a:ext>
            </a:extLst>
          </p:cNvPr>
          <p:cNvCxnSpPr>
            <a:cxnSpLocks/>
          </p:cNvCxnSpPr>
          <p:nvPr/>
        </p:nvCxnSpPr>
        <p:spPr>
          <a:xfrm>
            <a:off x="2848594" y="3775496"/>
            <a:ext cx="1187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4D0611C-8EF5-4BF4-A321-52C9B2C2BE99}"/>
              </a:ext>
            </a:extLst>
          </p:cNvPr>
          <p:cNvSpPr txBox="1"/>
          <p:nvPr/>
        </p:nvSpPr>
        <p:spPr>
          <a:xfrm>
            <a:off x="2566883" y="3376974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cte</a:t>
            </a:r>
            <a:r>
              <a:rPr lang="en-US" dirty="0"/>
              <a:t> =  1e3 * 1.6e-19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AB8AD8-6B10-4854-B4BA-6F0213D50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93" y="2698336"/>
            <a:ext cx="1750800" cy="12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28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I(E) and I(</a:t>
            </a:r>
            <a:r>
              <a:rPr lang="en-US" dirty="0" err="1"/>
              <a:t>x,y</a:t>
            </a:r>
            <a:r>
              <a:rPr lang="en-US" dirty="0"/>
              <a:t>) are correlated (3D dependency)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/>
              <p:nvPr/>
            </p:nvSpPr>
            <p:spPr>
              <a:xfrm>
                <a:off x="393060" y="562930"/>
                <a:ext cx="8357879" cy="1522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I(</a:t>
                </a:r>
                <a:r>
                  <a:rPr lang="en-US" dirty="0" err="1"/>
                  <a:t>x,y,E</a:t>
                </a:r>
                <a:r>
                  <a:rPr lang="en-US" dirty="0"/>
                  <a:t>):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Flux vs (</a:t>
                </a:r>
                <a:r>
                  <a:rPr lang="en-US" dirty="0" err="1"/>
                  <a:t>x,y,E</a:t>
                </a:r>
                <a:r>
                  <a:rPr lang="en-US" dirty="0"/>
                  <a:t>): Photons/s/0.1%bw/</a:t>
                </a:r>
                <a:r>
                  <a:rPr lang="en-US" dirty="0">
                    <a:solidFill>
                      <a:srgbClr val="FF0000"/>
                    </a:solidFill>
                  </a:rPr>
                  <a:t>mm^2</a:t>
                </a:r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0070C0"/>
                    </a:solidFill>
                  </a:rPr>
                  <a:t>Spectral power vs (</a:t>
                </a:r>
                <a:r>
                  <a:rPr lang="en-US" dirty="0" err="1">
                    <a:solidFill>
                      <a:srgbClr val="0070C0"/>
                    </a:solidFill>
                  </a:rPr>
                  <a:t>x,y,E</a:t>
                </a:r>
                <a:r>
                  <a:rPr lang="en-US" dirty="0">
                    <a:solidFill>
                      <a:srgbClr val="0070C0"/>
                    </a:solidFill>
                  </a:rPr>
                  <a:t>): W/eV/</a:t>
                </a:r>
                <a:r>
                  <a:rPr lang="en-US" dirty="0">
                    <a:solidFill>
                      <a:srgbClr val="FF0000"/>
                    </a:solidFill>
                  </a:rPr>
                  <a:t>mm^2</a:t>
                </a:r>
              </a:p>
              <a:p>
                <a:r>
                  <a:rPr lang="en-US" b="1" dirty="0">
                    <a:solidFill>
                      <a:srgbClr val="FF0000"/>
                    </a:solidFill>
                  </a:rPr>
                  <a:t>Power density</a:t>
                </a:r>
                <a:r>
                  <a:rPr lang="en-US" dirty="0"/>
                  <a:t>: integral over E: W/mm^2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𝑑𝐸</m:t>
                        </m:r>
                      </m:e>
                    </m:nary>
                  </m:oMath>
                </a14:m>
                <a:r>
                  <a:rPr lang="en-US" dirty="0"/>
                  <a:t>   </a:t>
                </a:r>
              </a:p>
              <a:p>
                <a:r>
                  <a:rPr lang="en-US" b="1" dirty="0"/>
                  <a:t>Spectral power</a:t>
                </a:r>
                <a:r>
                  <a:rPr lang="en-US" dirty="0"/>
                  <a:t>: integral over (</a:t>
                </a:r>
                <a:r>
                  <a:rPr lang="en-US" dirty="0" err="1"/>
                  <a:t>x,y</a:t>
                </a:r>
                <a:r>
                  <a:rPr lang="en-US" dirty="0"/>
                  <a:t>): W/eV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b="1" dirty="0"/>
                  <a:t>Total power </a:t>
                </a:r>
                <a:r>
                  <a:rPr lang="en-US" dirty="0"/>
                  <a:t>– triple integral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∭"/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𝑑𝑦𝑑𝐸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83DCCA-AD35-4A14-A7F2-74D7FE7F4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060" y="562930"/>
                <a:ext cx="8357879" cy="1522020"/>
              </a:xfrm>
              <a:prstGeom prst="rect">
                <a:avLst/>
              </a:prstGeom>
              <a:blipFill>
                <a:blip r:embed="rId4"/>
                <a:stretch>
                  <a:fillRect l="-219" t="-400" b="-3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2763915-E6A6-48E6-A760-D3F84EE19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879" y="2523133"/>
            <a:ext cx="2636267" cy="1902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9E4D83-9177-46C1-BC72-8DBE06D235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9569" y="2499664"/>
            <a:ext cx="2751704" cy="1969212"/>
          </a:xfrm>
          <a:prstGeom prst="rect">
            <a:avLst/>
          </a:prstGeom>
        </p:spPr>
      </p:pic>
      <p:pic>
        <p:nvPicPr>
          <p:cNvPr id="4" name="wigler_radiation">
            <a:hlinkClick r:id="" action="ppaction://media"/>
            <a:extLst>
              <a:ext uri="{FF2B5EF4-FFF2-40B4-BE49-F238E27FC236}">
                <a16:creationId xmlns:a16="http://schemas.microsoft.com/office/drawing/2014/main" id="{18BFF139-6FAF-457B-89A3-FCA57670AE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5784" y="2548029"/>
            <a:ext cx="2732672" cy="18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5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69356"/>
          </a:xfrm>
        </p:spPr>
        <p:txBody>
          <a:bodyPr/>
          <a:lstStyle/>
          <a:p>
            <a:r>
              <a:rPr lang="en-US" dirty="0"/>
              <a:t>How I is calculated?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/>
              <p:nvPr/>
            </p:nvSpPr>
            <p:spPr>
              <a:xfrm>
                <a:off x="391900" y="403479"/>
                <a:ext cx="7369308" cy="2990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100" dirty="0"/>
              </a:p>
              <a:p>
                <a:r>
                  <a:rPr lang="en-US" sz="1100" dirty="0"/>
                  <a:t>For synchrotron beams, considering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The classical electrodynamics (electric field from a moving charge)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The phase space volume of the moving charges (~ storage ring emittance) </a:t>
                </a:r>
              </a:p>
              <a:p>
                <a:endParaRPr lang="en-US" sz="1100" dirty="0"/>
              </a:p>
              <a:p>
                <a:pPr marL="171450" indent="-171450">
                  <a:buFont typeface="Symbol" panose="05050102010706020507" pitchFamily="18" charset="2"/>
                  <a:buChar char="Þ"/>
                </a:pPr>
                <a:r>
                  <a:rPr lang="en-US" sz="1100" dirty="0"/>
                  <a:t>It is much simpler to work with electric fields than with intensities. </a:t>
                </a:r>
              </a:p>
              <a:p>
                <a:r>
                  <a:rPr lang="en-US" sz="1100" dirty="0"/>
                  <a:t> </a:t>
                </a:r>
              </a:p>
              <a:p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1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1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Waves: Scalar complex amplitude (at a given position </a:t>
                </a:r>
                <a:r>
                  <a:rPr lang="en-US" sz="1100" i="1" dirty="0"/>
                  <a:t>z</a:t>
                </a:r>
                <a:r>
                  <a:rPr lang="en-US" sz="1100" dirty="0"/>
                  <a:t> </a:t>
                </a:r>
                <a:r>
                  <a:rPr lang="en-US" sz="1100" dirty="0" err="1"/>
                  <a:t>wavefront</a:t>
                </a:r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/>
                  <a:t>)</a:t>
                </a:r>
              </a:p>
              <a:p>
                <a:r>
                  <a:rPr lang="en-US" sz="1100" dirty="0"/>
                  <a:t>Rays:     Real vectors: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  <m:sub>
                        <m:r>
                          <a:rPr lang="en-US" sz="11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r>
                  <a:rPr lang="en-US" sz="1100" dirty="0"/>
                  <a:t>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lang="en-US" sz="1100" b="0" dirty="0"/>
              </a:p>
              <a:p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Example: Undulator</a:t>
                </a:r>
              </a:p>
              <a:p>
                <a:endParaRPr lang="en-US" sz="1100" dirty="0"/>
              </a:p>
              <a:p>
                <a:endParaRPr lang="en-US" sz="1100" dirty="0"/>
              </a:p>
              <a:p>
                <a:r>
                  <a:rPr lang="en-US" sz="11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4F8D46-07FF-4054-8BC1-F941C266E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00" y="403479"/>
                <a:ext cx="7369308" cy="29906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7ABB542-08AF-4058-BB6E-A0E3A6F2F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167" y="2595734"/>
            <a:ext cx="1499654" cy="1243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D6F347-FBA2-40A0-8C36-476DA0C9A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07" y="3802782"/>
            <a:ext cx="5710708" cy="7478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DDD75B-0A24-468C-A8A1-809FE096F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502" y="2609900"/>
            <a:ext cx="1321632" cy="12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338A19-1581-4B23-916B-8C23B8761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815" y="2657973"/>
            <a:ext cx="2798285" cy="209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7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12041-93E5-4532-BD5B-2E9C43B3F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4130C2-B385-49AC-AE08-3C230E0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" y="62425"/>
            <a:ext cx="9039600" cy="553968"/>
          </a:xfrm>
        </p:spPr>
        <p:txBody>
          <a:bodyPr/>
          <a:lstStyle/>
          <a:p>
            <a:r>
              <a:rPr lang="en-US" sz="2400" dirty="0"/>
              <a:t>How does the beam propagates in free space? 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4F8D46-07FF-4054-8BC1-F941C266EE6B}"/>
              </a:ext>
            </a:extLst>
          </p:cNvPr>
          <p:cNvSpPr txBox="1"/>
          <p:nvPr/>
        </p:nvSpPr>
        <p:spPr>
          <a:xfrm>
            <a:off x="663995" y="2921335"/>
            <a:ext cx="78160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If rays: Need direction or angle and propagates as a straight line (without changing the intensity)</a:t>
            </a:r>
          </a:p>
          <a:p>
            <a:r>
              <a:rPr lang="en-US" sz="1100" dirty="0"/>
              <a:t>If waves we need an integral propagator: Fresnel etc. (changing the intensity distribution, conserving the integrated intensity</a:t>
            </a:r>
          </a:p>
          <a:p>
            <a:endParaRPr lang="en-US" sz="1100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F64C40E-10A8-41D6-99CC-36F1542880C3}"/>
              </a:ext>
            </a:extLst>
          </p:cNvPr>
          <p:cNvSpPr/>
          <p:nvPr/>
        </p:nvSpPr>
        <p:spPr>
          <a:xfrm rot="16200000">
            <a:off x="2958049" y="-182986"/>
            <a:ext cx="945295" cy="28268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A924DD-0A5F-43C0-9CFF-2CF6C6DB76CB}"/>
              </a:ext>
            </a:extLst>
          </p:cNvPr>
          <p:cNvCxnSpPr/>
          <p:nvPr/>
        </p:nvCxnSpPr>
        <p:spPr>
          <a:xfrm>
            <a:off x="3168316" y="757766"/>
            <a:ext cx="0" cy="138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B1CD5B-106E-4A00-B010-0F64F049F1B8}"/>
              </a:ext>
            </a:extLst>
          </p:cNvPr>
          <p:cNvCxnSpPr>
            <a:cxnSpLocks/>
          </p:cNvCxnSpPr>
          <p:nvPr/>
        </p:nvCxnSpPr>
        <p:spPr>
          <a:xfrm>
            <a:off x="4844095" y="616393"/>
            <a:ext cx="0" cy="1525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C2A4A81-898B-4CAF-8AC4-745B21121507}"/>
              </a:ext>
            </a:extLst>
          </p:cNvPr>
          <p:cNvSpPr/>
          <p:nvPr/>
        </p:nvSpPr>
        <p:spPr>
          <a:xfrm>
            <a:off x="2979827" y="2141621"/>
            <a:ext cx="376978" cy="3449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9DDCCE-4262-44F4-99CA-E308D1EF3D9D}"/>
              </a:ext>
            </a:extLst>
          </p:cNvPr>
          <p:cNvSpPr/>
          <p:nvPr/>
        </p:nvSpPr>
        <p:spPr>
          <a:xfrm>
            <a:off x="4344485" y="1834666"/>
            <a:ext cx="999219" cy="89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?</a:t>
            </a:r>
            <a:endParaRPr lang="en-GB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A27CB1A-9E79-4DCA-B494-DEB6DDE61EF1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353647" y="575246"/>
            <a:ext cx="1303537" cy="59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40DE3B-4B1F-4F16-B714-9639C7F2CEB9}"/>
              </a:ext>
            </a:extLst>
          </p:cNvPr>
          <p:cNvCxnSpPr/>
          <p:nvPr/>
        </p:nvCxnSpPr>
        <p:spPr>
          <a:xfrm>
            <a:off x="3481137" y="2314073"/>
            <a:ext cx="770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E43D160-E878-4413-B4D3-FEC5284F28EA}"/>
              </a:ext>
            </a:extLst>
          </p:cNvPr>
          <p:cNvSpPr txBox="1"/>
          <p:nvPr/>
        </p:nvSpPr>
        <p:spPr>
          <a:xfrm>
            <a:off x="2979827" y="481068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z1</a:t>
            </a:r>
            <a:endParaRPr lang="en-GB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02D7BA-AA57-4AD8-86A1-A2FC3EDFDE8B}"/>
              </a:ext>
            </a:extLst>
          </p:cNvPr>
          <p:cNvSpPr txBox="1"/>
          <p:nvPr/>
        </p:nvSpPr>
        <p:spPr>
          <a:xfrm>
            <a:off x="236620" y="3533311"/>
            <a:ext cx="8029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know how to propagate, we can define Brightness or Brilliance:</a:t>
            </a:r>
          </a:p>
          <a:p>
            <a:r>
              <a:rPr lang="en-US" dirty="0"/>
              <a:t>peak intensity, on-axis, and far away</a:t>
            </a:r>
            <a:endParaRPr lang="en-GB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43CD09-BC65-47AB-A47B-71496B11249A}"/>
              </a:ext>
            </a:extLst>
          </p:cNvPr>
          <p:cNvSpPr/>
          <p:nvPr/>
        </p:nvSpPr>
        <p:spPr>
          <a:xfrm>
            <a:off x="1527374" y="4262053"/>
            <a:ext cx="45719" cy="247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2F727F8-566F-4262-8895-44296B66F810}"/>
              </a:ext>
            </a:extLst>
          </p:cNvPr>
          <p:cNvCxnSpPr/>
          <p:nvPr/>
        </p:nvCxnSpPr>
        <p:spPr>
          <a:xfrm>
            <a:off x="1826794" y="4388608"/>
            <a:ext cx="4821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2835E0-9138-4880-AC14-8D468B96B428}"/>
              </a:ext>
            </a:extLst>
          </p:cNvPr>
          <p:cNvCxnSpPr/>
          <p:nvPr/>
        </p:nvCxnSpPr>
        <p:spPr>
          <a:xfrm>
            <a:off x="1880939" y="4509415"/>
            <a:ext cx="373820" cy="126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BA2354B-2A66-45AC-93F3-D2834482F842}"/>
              </a:ext>
            </a:extLst>
          </p:cNvPr>
          <p:cNvCxnSpPr>
            <a:cxnSpLocks/>
          </p:cNvCxnSpPr>
          <p:nvPr/>
        </p:nvCxnSpPr>
        <p:spPr>
          <a:xfrm flipV="1">
            <a:off x="1826794" y="4151742"/>
            <a:ext cx="370971" cy="110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20E1DAB-9B96-4BFA-AD4C-C72BFC32D6B5}"/>
              </a:ext>
            </a:extLst>
          </p:cNvPr>
          <p:cNvCxnSpPr>
            <a:cxnSpLocks/>
            <a:stCxn id="56" idx="1"/>
          </p:cNvCxnSpPr>
          <p:nvPr/>
        </p:nvCxnSpPr>
        <p:spPr>
          <a:xfrm flipV="1">
            <a:off x="1527374" y="4344349"/>
            <a:ext cx="4416222" cy="41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1E0A9D5-7645-45F0-A53A-FEAD79851F17}"/>
              </a:ext>
            </a:extLst>
          </p:cNvPr>
          <p:cNvSpPr/>
          <p:nvPr/>
        </p:nvSpPr>
        <p:spPr>
          <a:xfrm>
            <a:off x="5799217" y="4066278"/>
            <a:ext cx="88232" cy="1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5901053-30D0-4AA7-A0E5-17ACC4C1575C}"/>
              </a:ext>
            </a:extLst>
          </p:cNvPr>
          <p:cNvSpPr/>
          <p:nvPr/>
        </p:nvSpPr>
        <p:spPr>
          <a:xfrm>
            <a:off x="5799217" y="4438151"/>
            <a:ext cx="88232" cy="17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D5484B8-747A-4D79-9275-CD033C85864D}"/>
              </a:ext>
            </a:extLst>
          </p:cNvPr>
          <p:cNvSpPr txBox="1"/>
          <p:nvPr/>
        </p:nvSpPr>
        <p:spPr>
          <a:xfrm>
            <a:off x="6158944" y="4244273"/>
            <a:ext cx="292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[photons/s/0.1%bw/mm^2/mrad^2]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A47739E-CF2A-4D75-9C08-190DF4FE4345}"/>
                  </a:ext>
                </a:extLst>
              </p:cNvPr>
              <p:cNvSpPr txBox="1"/>
              <p:nvPr/>
            </p:nvSpPr>
            <p:spPr>
              <a:xfrm>
                <a:off x="1319166" y="4537172"/>
                <a:ext cx="4540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𝑑𝐴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A47739E-CF2A-4D75-9C08-190DF4FE4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166" y="4537172"/>
                <a:ext cx="454099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90D32C-B766-4D52-870E-74EC556C099D}"/>
                  </a:ext>
                </a:extLst>
              </p:cNvPr>
              <p:cNvSpPr txBox="1"/>
              <p:nvPr/>
            </p:nvSpPr>
            <p:spPr>
              <a:xfrm>
                <a:off x="5588117" y="4636167"/>
                <a:ext cx="4603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890D32C-B766-4D52-870E-74EC556C0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117" y="4636167"/>
                <a:ext cx="46038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A7CA68F3-06F1-4BA1-8663-2D5799442BCD}"/>
              </a:ext>
            </a:extLst>
          </p:cNvPr>
          <p:cNvSpPr txBox="1"/>
          <p:nvPr/>
        </p:nvSpPr>
        <p:spPr>
          <a:xfrm>
            <a:off x="4657184" y="421357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z2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AB6D6-8D42-4AFE-B848-2A39073F3070}"/>
              </a:ext>
            </a:extLst>
          </p:cNvPr>
          <p:cNvSpPr/>
          <p:nvPr/>
        </p:nvSpPr>
        <p:spPr>
          <a:xfrm>
            <a:off x="1935500" y="931333"/>
            <a:ext cx="1232811" cy="5544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7062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1277</TotalTime>
  <Words>2651</Words>
  <Application>Microsoft Office PowerPoint</Application>
  <PresentationFormat>On-screen Show (16:9)</PresentationFormat>
  <Paragraphs>550</Paragraphs>
  <Slides>50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ＭＳ Ｐゴシック</vt:lpstr>
      <vt:lpstr>Arial</vt:lpstr>
      <vt:lpstr>Arial Narrow</vt:lpstr>
      <vt:lpstr>Calibri</vt:lpstr>
      <vt:lpstr>Cambria Math</vt:lpstr>
      <vt:lpstr>Symbol</vt:lpstr>
      <vt:lpstr>Wingdings</vt:lpstr>
      <vt:lpstr>Simple Light</vt:lpstr>
      <vt:lpstr>Equation</vt:lpstr>
      <vt:lpstr>Introduction to XOPPY</vt:lpstr>
      <vt:lpstr>PowerPoint Presentation</vt:lpstr>
      <vt:lpstr>Transport of power in a Beamline</vt:lpstr>
      <vt:lpstr>Basics</vt:lpstr>
      <vt:lpstr>The Beam: Spectrum and Size</vt:lpstr>
      <vt:lpstr>Intensity vs E</vt:lpstr>
      <vt:lpstr>I(E) and I(x,y) are correlated (3D dependency)</vt:lpstr>
      <vt:lpstr>How I is calculated?</vt:lpstr>
      <vt:lpstr>How does the beam propagates in free space? </vt:lpstr>
      <vt:lpstr>PowerPoint Presentation</vt:lpstr>
      <vt:lpstr>Transfer Matrix: the simplest ray-tracing</vt:lpstr>
      <vt:lpstr>Transfer Matrix: typical p:q focusing</vt:lpstr>
      <vt:lpstr>Other matrix-based systems: The electron beam dynamics</vt:lpstr>
      <vt:lpstr>Extending Transfer Matrix: Phase Space Analysis, Ray tracing</vt:lpstr>
      <vt:lpstr>Hand-calculations. Example ESRF ID16A.  Undulator source</vt:lpstr>
      <vt:lpstr>Hand-calculations. Example ESRF ID16A Beam sizes and flux</vt:lpstr>
      <vt:lpstr>Hyerarchical simulations with Oasys</vt:lpstr>
      <vt:lpstr>XOPPY history</vt:lpstr>
      <vt:lpstr>Sources</vt:lpstr>
      <vt:lpstr>Simulation of source emission</vt:lpstr>
      <vt:lpstr>Undulator emission simulation</vt:lpstr>
      <vt:lpstr>Undulator emission simulation: Peak position vs aperture size</vt:lpstr>
      <vt:lpstr>Undulator emission simulation: Peak position vs K</vt:lpstr>
      <vt:lpstr>Undulator emission simulation: Peak position vs K</vt:lpstr>
      <vt:lpstr>Undulator emission simulation (gap)</vt:lpstr>
      <vt:lpstr>Undulator emission simulation</vt:lpstr>
      <vt:lpstr>Simulation of source emission</vt:lpstr>
      <vt:lpstr>Simulation of source emission</vt:lpstr>
      <vt:lpstr>Undulator power density projected (Power vs x, y)</vt:lpstr>
      <vt:lpstr>Undulator power density (Power vs x, y)</vt:lpstr>
      <vt:lpstr>Optical Elements</vt:lpstr>
      <vt:lpstr>Material constants libraries xraylib  https://github.com/tschoonj/xraylib</vt:lpstr>
      <vt:lpstr>Power transport on a beamline</vt:lpstr>
      <vt:lpstr>Power transport on a beamline</vt:lpstr>
      <vt:lpstr>Filter or attenuator (window) absorption</vt:lpstr>
      <vt:lpstr>Power absorbed by a filter or attenuator</vt:lpstr>
      <vt:lpstr>Power absorbed by a filter</vt:lpstr>
      <vt:lpstr>Power transport on a beamline</vt:lpstr>
      <vt:lpstr>Mirror absorption</vt:lpstr>
      <vt:lpstr>Mirror absorption</vt:lpstr>
      <vt:lpstr>Power absorbed by a mirror</vt:lpstr>
      <vt:lpstr>Calculation of flux at the sample position</vt:lpstr>
      <vt:lpstr>Other optical elements in XOPPY: Multilayers</vt:lpstr>
      <vt:lpstr>Other optical elements in XOPPY: Crystals</vt:lpstr>
      <vt:lpstr>FORMULATIONS OF DYNAMICAL THEORY</vt:lpstr>
      <vt:lpstr>Rocking curve</vt:lpstr>
      <vt:lpstr>Crystal phase retarders</vt:lpstr>
      <vt:lpstr>Change of phase </vt:lpstr>
      <vt:lpstr>Circular polarization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XOPPY</dc:title>
  <cp:lastModifiedBy>SANCHEZ DEL RIO Manuel</cp:lastModifiedBy>
  <cp:revision>136</cp:revision>
  <dcterms:modified xsi:type="dcterms:W3CDTF">2023-05-29T23:29:06Z</dcterms:modified>
</cp:coreProperties>
</file>